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30"/>
  </p:notesMasterIdLst>
  <p:handoutMasterIdLst>
    <p:handoutMasterId r:id="rId31"/>
  </p:handoutMasterIdLst>
  <p:sldIdLst>
    <p:sldId id="579" r:id="rId2"/>
    <p:sldId id="569" r:id="rId3"/>
    <p:sldId id="609" r:id="rId4"/>
    <p:sldId id="664" r:id="rId5"/>
    <p:sldId id="661" r:id="rId6"/>
    <p:sldId id="662" r:id="rId7"/>
    <p:sldId id="656" r:id="rId8"/>
    <p:sldId id="563" r:id="rId9"/>
    <p:sldId id="658" r:id="rId10"/>
    <p:sldId id="669" r:id="rId11"/>
    <p:sldId id="670" r:id="rId12"/>
    <p:sldId id="571" r:id="rId13"/>
    <p:sldId id="587" r:id="rId14"/>
    <p:sldId id="666" r:id="rId15"/>
    <p:sldId id="588" r:id="rId16"/>
    <p:sldId id="667" r:id="rId17"/>
    <p:sldId id="589" r:id="rId18"/>
    <p:sldId id="671" r:id="rId19"/>
    <p:sldId id="590" r:id="rId20"/>
    <p:sldId id="623" r:id="rId21"/>
    <p:sldId id="673" r:id="rId22"/>
    <p:sldId id="674" r:id="rId23"/>
    <p:sldId id="675" r:id="rId24"/>
    <p:sldId id="678" r:id="rId25"/>
    <p:sldId id="627" r:id="rId26"/>
    <p:sldId id="298" r:id="rId27"/>
    <p:sldId id="549" r:id="rId28"/>
    <p:sldId id="672" r:id="rId29"/>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79"/>
            <p14:sldId id="569"/>
            <p14:sldId id="609"/>
            <p14:sldId id="664"/>
            <p14:sldId id="661"/>
            <p14:sldId id="662"/>
            <p14:sldId id="656"/>
            <p14:sldId id="563"/>
            <p14:sldId id="658"/>
            <p14:sldId id="669"/>
            <p14:sldId id="670"/>
            <p14:sldId id="571"/>
            <p14:sldId id="587"/>
            <p14:sldId id="666"/>
            <p14:sldId id="588"/>
            <p14:sldId id="667"/>
            <p14:sldId id="589"/>
            <p14:sldId id="671"/>
            <p14:sldId id="590"/>
            <p14:sldId id="623"/>
            <p14:sldId id="673"/>
            <p14:sldId id="674"/>
            <p14:sldId id="675"/>
            <p14:sldId id="678"/>
            <p14:sldId id="627"/>
            <p14:sldId id="298"/>
            <p14:sldId id="549"/>
            <p14:sldId id="67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1E76B4"/>
    <a:srgbClr val="FF7F0E"/>
    <a:srgbClr val="FFFF00"/>
    <a:srgbClr val="2076B5"/>
    <a:srgbClr val="0020FF"/>
    <a:srgbClr val="0295FF"/>
    <a:srgbClr val="56D72C"/>
    <a:srgbClr val="FF8CD8"/>
    <a:srgbClr val="FF8B00"/>
    <a:srgbClr val="F0D0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8697" autoAdjust="0"/>
    <p:restoredTop sz="97097" autoAdjust="0"/>
  </p:normalViewPr>
  <p:slideViewPr>
    <p:cSldViewPr>
      <p:cViewPr varScale="1">
        <p:scale>
          <a:sx n="130" d="100"/>
          <a:sy n="130" d="100"/>
        </p:scale>
        <p:origin x="224" y="1176"/>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200" d="100"/>
        <a:sy n="200" d="100"/>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8/20/24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1</a:t>
            </a:fld>
            <a:endParaRPr lang="en-US"/>
          </a:p>
        </p:txBody>
      </p:sp>
    </p:spTree>
    <p:extLst>
      <p:ext uri="{BB962C8B-B14F-4D97-AF65-F5344CB8AC3E}">
        <p14:creationId xmlns:p14="http://schemas.microsoft.com/office/powerpoint/2010/main" val="3410454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 questions and we collect the ideas on the whiteboard</a:t>
            </a:r>
          </a:p>
        </p:txBody>
      </p:sp>
      <p:sp>
        <p:nvSpPr>
          <p:cNvPr id="4" name="Slide Number Placeholder 3"/>
          <p:cNvSpPr>
            <a:spLocks noGrp="1"/>
          </p:cNvSpPr>
          <p:nvPr>
            <p:ph type="sldNum" sz="quarter" idx="5"/>
          </p:nvPr>
        </p:nvSpPr>
        <p:spPr/>
        <p:txBody>
          <a:bodyPr/>
          <a:lstStyle/>
          <a:p>
            <a:fld id="{99B30722-7DAA-4E93-8206-71F83E275281}" type="slidenum">
              <a:rPr lang="en-US" smtClean="0"/>
              <a:pPr/>
              <a:t>2</a:t>
            </a:fld>
            <a:endParaRPr lang="en-US"/>
          </a:p>
        </p:txBody>
      </p:sp>
    </p:spTree>
    <p:extLst>
      <p:ext uri="{BB962C8B-B14F-4D97-AF65-F5344CB8AC3E}">
        <p14:creationId xmlns:p14="http://schemas.microsoft.com/office/powerpoint/2010/main" val="41243493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and code are related. </a:t>
            </a:r>
          </a:p>
          <a:p>
            <a:endParaRPr lang="en-US" dirty="0"/>
          </a:p>
          <a:p>
            <a:r>
              <a:rPr lang="en-US" dirty="0"/>
              <a:t>Nice transition from the last question. In extreme case, when the relations in the graph are dynamic/ changing a lot </a:t>
            </a:r>
            <a:r>
              <a:rPr lang="en-US" dirty="0">
                <a:sym typeface="Wingdings" pitchFamily="2" charset="2"/>
              </a:rPr>
              <a:t>using a dictionary is not a good solution. Instead, when small dataset and we are mainly interested in visualizing the relations, it might be.</a:t>
            </a:r>
          </a:p>
          <a:p>
            <a:r>
              <a:rPr lang="en-US" dirty="0">
                <a:sym typeface="Wingdings" pitchFamily="2" charset="2"/>
              </a:rPr>
              <a:t>The NumPy array solutions, scales much better, in case there are hundreds of dynamically changing relations to inspect.</a:t>
            </a:r>
          </a:p>
        </p:txBody>
      </p:sp>
      <p:sp>
        <p:nvSpPr>
          <p:cNvPr id="4" name="Slide Number Placeholder 3"/>
          <p:cNvSpPr>
            <a:spLocks noGrp="1"/>
          </p:cNvSpPr>
          <p:nvPr>
            <p:ph type="sldNum" sz="quarter" idx="5"/>
          </p:nvPr>
        </p:nvSpPr>
        <p:spPr/>
        <p:txBody>
          <a:bodyPr/>
          <a:lstStyle/>
          <a:p>
            <a:fld id="{99B30722-7DAA-4E93-8206-71F83E275281}" type="slidenum">
              <a:rPr lang="en-US" smtClean="0"/>
              <a:pPr/>
              <a:t>8</a:t>
            </a:fld>
            <a:endParaRPr lang="en-US"/>
          </a:p>
        </p:txBody>
      </p:sp>
    </p:spTree>
    <p:extLst>
      <p:ext uri="{BB962C8B-B14F-4D97-AF65-F5344CB8AC3E}">
        <p14:creationId xmlns:p14="http://schemas.microsoft.com/office/powerpoint/2010/main" val="587009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19</a:t>
            </a:fld>
            <a:endParaRPr lang="en-US"/>
          </a:p>
        </p:txBody>
      </p:sp>
    </p:spTree>
    <p:extLst>
      <p:ext uri="{BB962C8B-B14F-4D97-AF65-F5344CB8AC3E}">
        <p14:creationId xmlns:p14="http://schemas.microsoft.com/office/powerpoint/2010/main" val="3882962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21</a:t>
            </a:fld>
            <a:endParaRPr lang="en-US"/>
          </a:p>
        </p:txBody>
      </p:sp>
    </p:spTree>
    <p:extLst>
      <p:ext uri="{BB962C8B-B14F-4D97-AF65-F5344CB8AC3E}">
        <p14:creationId xmlns:p14="http://schemas.microsoft.com/office/powerpoint/2010/main" val="14859588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22</a:t>
            </a:fld>
            <a:endParaRPr lang="en-US"/>
          </a:p>
        </p:txBody>
      </p:sp>
    </p:spTree>
    <p:extLst>
      <p:ext uri="{BB962C8B-B14F-4D97-AF65-F5344CB8AC3E}">
        <p14:creationId xmlns:p14="http://schemas.microsoft.com/office/powerpoint/2010/main" val="3555192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23</a:t>
            </a:fld>
            <a:endParaRPr lang="en-US"/>
          </a:p>
        </p:txBody>
      </p:sp>
    </p:spTree>
    <p:extLst>
      <p:ext uri="{BB962C8B-B14F-4D97-AF65-F5344CB8AC3E}">
        <p14:creationId xmlns:p14="http://schemas.microsoft.com/office/powerpoint/2010/main" val="18672648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24</a:t>
            </a:fld>
            <a:endParaRPr lang="en-US"/>
          </a:p>
        </p:txBody>
      </p:sp>
    </p:spTree>
    <p:extLst>
      <p:ext uri="{BB962C8B-B14F-4D97-AF65-F5344CB8AC3E}">
        <p14:creationId xmlns:p14="http://schemas.microsoft.com/office/powerpoint/2010/main" val="25928359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28</a:t>
            </a:fld>
            <a:endParaRPr lang="en-US"/>
          </a:p>
        </p:txBody>
      </p:sp>
    </p:spTree>
    <p:extLst>
      <p:ext uri="{BB962C8B-B14F-4D97-AF65-F5344CB8AC3E}">
        <p14:creationId xmlns:p14="http://schemas.microsoft.com/office/powerpoint/2010/main" val="1619982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a:xfrm>
            <a:off x="407368" y="229219"/>
            <a:ext cx="11377264" cy="903635"/>
          </a:xfrm>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407368" y="229219"/>
            <a:ext cx="11305256"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 Id="rId5" Type="http://schemas.openxmlformats.org/officeDocument/2006/relationships/image" Target="../media/image24.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25.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7.jpe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772816"/>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000" noProof="1"/>
              <a:t>a.k.a. the </a:t>
            </a:r>
            <a:r>
              <a:rPr lang="en-US" sz="40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63352" y="6049067"/>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noProof="1"/>
              <a:t>Pietro Berkes &amp; Verjinia Metodieva</a:t>
            </a:r>
          </a:p>
        </p:txBody>
      </p:sp>
    </p:spTree>
    <p:extLst>
      <p:ext uri="{BB962C8B-B14F-4D97-AF65-F5344CB8AC3E}">
        <p14:creationId xmlns:p14="http://schemas.microsoft.com/office/powerpoint/2010/main" val="4061990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Hands-on: Complexity of operations on lists</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10</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graphicFrame>
        <p:nvGraphicFramePr>
          <p:cNvPr id="14" name="Table 13">
            <a:extLst>
              <a:ext uri="{FF2B5EF4-FFF2-40B4-BE49-F238E27FC236}">
                <a16:creationId xmlns:a16="http://schemas.microsoft.com/office/drawing/2014/main" id="{7653617D-61E3-4589-3DD8-3CBB47B50DCA}"/>
              </a:ext>
            </a:extLst>
          </p:cNvPr>
          <p:cNvGraphicFramePr>
            <a:graphicFrameLocks noGrp="1"/>
          </p:cNvGraphicFramePr>
          <p:nvPr>
            <p:extLst>
              <p:ext uri="{D42A27DB-BD31-4B8C-83A1-F6EECF244321}">
                <p14:modId xmlns:p14="http://schemas.microsoft.com/office/powerpoint/2010/main" val="1753612923"/>
              </p:ext>
            </p:extLst>
          </p:nvPr>
        </p:nvGraphicFramePr>
        <p:xfrm>
          <a:off x="751384" y="3957955"/>
          <a:ext cx="5632648" cy="2261020"/>
        </p:xfrm>
        <a:graphic>
          <a:graphicData uri="http://schemas.openxmlformats.org/drawingml/2006/table">
            <a:tbl>
              <a:tblPr firstRow="1" bandRow="1">
                <a:tableStyleId>{5C22544A-7EE6-4342-B048-85BDC9FD1C3A}</a:tableStyleId>
              </a:tblPr>
              <a:tblGrid>
                <a:gridCol w="1408471">
                  <a:extLst>
                    <a:ext uri="{9D8B030D-6E8A-4147-A177-3AD203B41FA5}">
                      <a16:colId xmlns:a16="http://schemas.microsoft.com/office/drawing/2014/main" val="2060215517"/>
                    </a:ext>
                  </a:extLst>
                </a:gridCol>
                <a:gridCol w="4224177">
                  <a:extLst>
                    <a:ext uri="{9D8B030D-6E8A-4147-A177-3AD203B41FA5}">
                      <a16:colId xmlns:a16="http://schemas.microsoft.com/office/drawing/2014/main" val="3738325131"/>
                    </a:ext>
                  </a:extLst>
                </a:gridCol>
              </a:tblGrid>
              <a:tr h="411900">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CH" dirty="0">
                          <a:solidFill>
                            <a:schemeClr val="bg2">
                              <a:lumMod val="25000"/>
                            </a:schemeClr>
                          </a:solidFill>
                        </a:rPr>
                        <a:t>Operation on lists that scales this way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22769138"/>
                  </a:ext>
                </a:extLst>
              </a:tr>
              <a:tr h="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21720873"/>
                  </a:ext>
                </a:extLst>
              </a:tr>
            </a:tbl>
          </a:graphicData>
        </a:graphic>
      </p:graphicFrame>
      <p:sp>
        <p:nvSpPr>
          <p:cNvPr id="19" name="Rectangle 18">
            <a:extLst>
              <a:ext uri="{FF2B5EF4-FFF2-40B4-BE49-F238E27FC236}">
                <a16:creationId xmlns:a16="http://schemas.microsoft.com/office/drawing/2014/main" id="{4BC7B416-592F-8FE2-1250-AEF3B02D7DDE}"/>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pic>
        <p:nvPicPr>
          <p:cNvPr id="20" name="Graphic 19">
            <a:extLst>
              <a:ext uri="{FF2B5EF4-FFF2-40B4-BE49-F238E27FC236}">
                <a16:creationId xmlns:a16="http://schemas.microsoft.com/office/drawing/2014/main" id="{4153C0E7-C1EC-3A3A-9D5E-ADBF371D3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1287350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Hands-on: Complexity of operations on lists</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11</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graphicFrame>
        <p:nvGraphicFramePr>
          <p:cNvPr id="14" name="Table 13">
            <a:extLst>
              <a:ext uri="{FF2B5EF4-FFF2-40B4-BE49-F238E27FC236}">
                <a16:creationId xmlns:a16="http://schemas.microsoft.com/office/drawing/2014/main" id="{7653617D-61E3-4589-3DD8-3CBB47B50DCA}"/>
              </a:ext>
            </a:extLst>
          </p:cNvPr>
          <p:cNvGraphicFramePr>
            <a:graphicFrameLocks noGrp="1"/>
          </p:cNvGraphicFramePr>
          <p:nvPr>
            <p:extLst>
              <p:ext uri="{D42A27DB-BD31-4B8C-83A1-F6EECF244321}">
                <p14:modId xmlns:p14="http://schemas.microsoft.com/office/powerpoint/2010/main" val="1637101289"/>
              </p:ext>
            </p:extLst>
          </p:nvPr>
        </p:nvGraphicFramePr>
        <p:xfrm>
          <a:off x="751384" y="3957955"/>
          <a:ext cx="5632648" cy="2530260"/>
        </p:xfrm>
        <a:graphic>
          <a:graphicData uri="http://schemas.openxmlformats.org/drawingml/2006/table">
            <a:tbl>
              <a:tblPr firstRow="1" bandRow="1">
                <a:tableStyleId>{5C22544A-7EE6-4342-B048-85BDC9FD1C3A}</a:tableStyleId>
              </a:tblPr>
              <a:tblGrid>
                <a:gridCol w="1408471">
                  <a:extLst>
                    <a:ext uri="{9D8B030D-6E8A-4147-A177-3AD203B41FA5}">
                      <a16:colId xmlns:a16="http://schemas.microsoft.com/office/drawing/2014/main" val="2060215517"/>
                    </a:ext>
                  </a:extLst>
                </a:gridCol>
                <a:gridCol w="4224177">
                  <a:extLst>
                    <a:ext uri="{9D8B030D-6E8A-4147-A177-3AD203B41FA5}">
                      <a16:colId xmlns:a16="http://schemas.microsoft.com/office/drawing/2014/main" val="3738325131"/>
                    </a:ext>
                  </a:extLst>
                </a:gridCol>
              </a:tblGrid>
              <a:tr h="411900">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CH" dirty="0">
                          <a:solidFill>
                            <a:schemeClr val="bg2">
                              <a:lumMod val="25000"/>
                            </a:schemeClr>
                          </a:solidFill>
                        </a:rPr>
                        <a:t>Operation on lists that scales this way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Getting an element by its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Summing elements in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dirty="0"/>
                        <a:t>Computing distance between all pairs o</a:t>
                      </a:r>
                      <a:r>
                        <a:rPr lang="en-US" dirty="0"/>
                        <a:t>f</a:t>
                      </a:r>
                      <a:r>
                        <a:rPr lang="en-CH" dirty="0"/>
                        <a:t> elements in the list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Sorting the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22769138"/>
                  </a:ext>
                </a:extLst>
              </a:tr>
              <a:tr h="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Searching an element in a sorted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21720873"/>
                  </a:ext>
                </a:extLst>
              </a:tr>
            </a:tbl>
          </a:graphicData>
        </a:graphic>
      </p:graphicFrame>
      <p:sp>
        <p:nvSpPr>
          <p:cNvPr id="19" name="Rectangle 18">
            <a:extLst>
              <a:ext uri="{FF2B5EF4-FFF2-40B4-BE49-F238E27FC236}">
                <a16:creationId xmlns:a16="http://schemas.microsoft.com/office/drawing/2014/main" id="{4BC7B416-592F-8FE2-1250-AEF3B02D7DDE}"/>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pic>
        <p:nvPicPr>
          <p:cNvPr id="20" name="Graphic 19">
            <a:extLst>
              <a:ext uri="{FF2B5EF4-FFF2-40B4-BE49-F238E27FC236}">
                <a16:creationId xmlns:a16="http://schemas.microsoft.com/office/drawing/2014/main" id="{4153C0E7-C1EC-3A3A-9D5E-ADBF371D3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17214658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12</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
        <p:nvSpPr>
          <p:cNvPr id="9" name="TextBox 8">
            <a:extLst>
              <a:ext uri="{FF2B5EF4-FFF2-40B4-BE49-F238E27FC236}">
                <a16:creationId xmlns:a16="http://schemas.microsoft.com/office/drawing/2014/main" id="{B59B32F1-3A78-3E01-9EE6-FC7FF356AD8B}"/>
              </a:ext>
            </a:extLst>
          </p:cNvPr>
          <p:cNvSpPr txBox="1"/>
          <p:nvPr/>
        </p:nvSpPr>
        <p:spPr>
          <a:xfrm>
            <a:off x="1559496" y="3429000"/>
            <a:ext cx="7560840" cy="461665"/>
          </a:xfrm>
          <a:prstGeom prst="rect">
            <a:avLst/>
          </a:prstGeom>
          <a:noFill/>
        </p:spPr>
        <p:txBody>
          <a:bodyPr wrap="square" rtlCol="0">
            <a:spAutoFit/>
          </a:bodyPr>
          <a:lstStyle/>
          <a:p>
            <a:r>
              <a:rPr lang="en-CH" sz="2400" dirty="0"/>
              <a:t>Expected result: </a:t>
            </a:r>
            <a:r>
              <a:rPr lang="en-US" sz="2400" dirty="0">
                <a:latin typeface="Consolas" panose="020B0609020204030204" pitchFamily="49" charset="0"/>
                <a:cs typeface="Consolas" panose="020B0609020204030204" pitchFamily="49" charset="0"/>
              </a:rPr>
              <a:t>['apple', 'orange', 'banana']</a:t>
            </a:r>
            <a:endParaRPr lang="en-CH"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90334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two</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13</a:t>
            </a:fld>
            <a:endParaRPr lang="en-US"/>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551384" y="1841500"/>
            <a:ext cx="6235700" cy="1587500"/>
          </a:xfrm>
          <a:prstGeom prst="rect">
            <a:avLst/>
          </a:prstGeom>
        </p:spPr>
      </p:pic>
      <p:sp>
        <p:nvSpPr>
          <p:cNvPr id="12" name="TextBox 11">
            <a:extLst>
              <a:ext uri="{FF2B5EF4-FFF2-40B4-BE49-F238E27FC236}">
                <a16:creationId xmlns:a16="http://schemas.microsoft.com/office/drawing/2014/main" id="{D5D19004-863D-BC80-19B1-16582CF786DC}"/>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a:t>
            </a:r>
          </a:p>
        </p:txBody>
      </p:sp>
    </p:spTree>
    <p:extLst>
      <p:ext uri="{BB962C8B-B14F-4D97-AF65-F5344CB8AC3E}">
        <p14:creationId xmlns:p14="http://schemas.microsoft.com/office/powerpoint/2010/main" val="3805309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A5CD3A75-B76C-DFC8-68AB-018F37ABF99F}"/>
              </a:ext>
            </a:extLst>
          </p:cNvPr>
          <p:cNvPicPr>
            <a:picLocks noChangeAspect="1"/>
          </p:cNvPicPr>
          <p:nvPr/>
        </p:nvPicPr>
        <p:blipFill>
          <a:blip r:embed="rId2"/>
          <a:stretch>
            <a:fillRect/>
          </a:stretch>
        </p:blipFill>
        <p:spPr>
          <a:xfrm>
            <a:off x="7829509" y="1132854"/>
            <a:ext cx="4027131" cy="3780572"/>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two</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14</a:t>
            </a:fld>
            <a:endParaRPr lang="en-US"/>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3"/>
          <a:stretch>
            <a:fillRect/>
          </a:stretch>
        </p:blipFill>
        <p:spPr>
          <a:xfrm>
            <a:off x="551384" y="1841500"/>
            <a:ext cx="6235700" cy="1587500"/>
          </a:xfrm>
          <a:prstGeom prst="rect">
            <a:avLst/>
          </a:prstGeom>
        </p:spPr>
      </p:pic>
      <p:pic>
        <p:nvPicPr>
          <p:cNvPr id="8" name="Picture 7">
            <a:extLst>
              <a:ext uri="{FF2B5EF4-FFF2-40B4-BE49-F238E27FC236}">
                <a16:creationId xmlns:a16="http://schemas.microsoft.com/office/drawing/2014/main" id="{079ED022-E373-ADC5-00EF-F26759B1D98C}"/>
              </a:ext>
            </a:extLst>
          </p:cNvPr>
          <p:cNvPicPr>
            <a:picLocks noChangeAspect="1"/>
          </p:cNvPicPr>
          <p:nvPr/>
        </p:nvPicPr>
        <p:blipFill>
          <a:blip r:embed="rId4"/>
          <a:stretch>
            <a:fillRect/>
          </a:stretch>
        </p:blipFill>
        <p:spPr>
          <a:xfrm>
            <a:off x="3098800" y="2705100"/>
            <a:ext cx="939800" cy="723900"/>
          </a:xfrm>
          <a:prstGeom prst="rect">
            <a:avLst/>
          </a:prstGeom>
        </p:spPr>
      </p:pic>
      <p:sp>
        <p:nvSpPr>
          <p:cNvPr id="14" name="TextBox 13">
            <a:extLst>
              <a:ext uri="{FF2B5EF4-FFF2-40B4-BE49-F238E27FC236}">
                <a16:creationId xmlns:a16="http://schemas.microsoft.com/office/drawing/2014/main" id="{508622A7-1C3A-3458-8ABF-345406BFB37B}"/>
              </a:ext>
            </a:extLst>
          </p:cNvPr>
          <p:cNvSpPr txBox="1"/>
          <p:nvPr/>
        </p:nvSpPr>
        <p:spPr>
          <a:xfrm>
            <a:off x="564908" y="4860869"/>
            <a:ext cx="9721080" cy="954107"/>
          </a:xfrm>
          <a:prstGeom prst="rect">
            <a:avLst/>
          </a:prstGeom>
          <a:noFill/>
        </p:spPr>
        <p:txBody>
          <a:bodyPr wrap="square" rtlCol="0">
            <a:spAutoFit/>
          </a:bodyPr>
          <a:lstStyle/>
          <a:p>
            <a:r>
              <a:rPr lang="en-CH" sz="2800" dirty="0"/>
              <a:t>What is the big-O complexity of this implementation?</a:t>
            </a:r>
          </a:p>
          <a:p>
            <a:r>
              <a:rPr lang="en-CH" sz="2800" dirty="0"/>
              <a:t>N * N  ~  </a:t>
            </a:r>
            <a:r>
              <a:rPr lang="en-CH" sz="2800" b="1" dirty="0"/>
              <a:t>O(N</a:t>
            </a:r>
            <a:r>
              <a:rPr lang="en-CH" sz="2800" b="1" baseline="30000" dirty="0"/>
              <a:t>2</a:t>
            </a:r>
            <a:r>
              <a:rPr lang="en-CH" sz="2800" b="1" dirty="0"/>
              <a:t>)</a:t>
            </a:r>
            <a:r>
              <a:rPr lang="en-CH" sz="2800" dirty="0"/>
              <a:t> </a:t>
            </a:r>
          </a:p>
        </p:txBody>
      </p:sp>
    </p:spTree>
    <p:extLst>
      <p:ext uri="{BB962C8B-B14F-4D97-AF65-F5344CB8AC3E}">
        <p14:creationId xmlns:p14="http://schemas.microsoft.com/office/powerpoint/2010/main" val="24904410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E9E3BF-854D-6098-C201-82820D725472}"/>
              </a:ext>
            </a:extLst>
          </p:cNvPr>
          <p:cNvPicPr>
            <a:picLocks noChangeAspect="1"/>
          </p:cNvPicPr>
          <p:nvPr/>
        </p:nvPicPr>
        <p:blipFill rotWithShape="1">
          <a:blip r:embed="rId2"/>
          <a:srcRect l="179" r="20883"/>
          <a:stretch/>
        </p:blipFill>
        <p:spPr>
          <a:xfrm>
            <a:off x="568897" y="1315080"/>
            <a:ext cx="7027203" cy="3194039"/>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2783632" y="1844824"/>
            <a:ext cx="4824536" cy="474725"/>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E9E3BF-854D-6098-C201-82820D725472}"/>
              </a:ext>
            </a:extLst>
          </p:cNvPr>
          <p:cNvPicPr>
            <a:picLocks noChangeAspect="1"/>
          </p:cNvPicPr>
          <p:nvPr/>
        </p:nvPicPr>
        <p:blipFill rotWithShape="1">
          <a:blip r:embed="rId2"/>
          <a:srcRect l="179" r="20883"/>
          <a:stretch/>
        </p:blipFill>
        <p:spPr>
          <a:xfrm>
            <a:off x="568897" y="1315080"/>
            <a:ext cx="7027203" cy="3194039"/>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564908" y="4860869"/>
            <a:ext cx="8073954" cy="954107"/>
          </a:xfrm>
          <a:prstGeom prst="rect">
            <a:avLst/>
          </a:prstGeom>
          <a:noFill/>
        </p:spPr>
        <p:txBody>
          <a:bodyPr wrap="square" rtlCol="0">
            <a:spAutoFit/>
          </a:bodyPr>
          <a:lstStyle/>
          <a:p>
            <a:r>
              <a:rPr lang="en-CH" sz="2800" dirty="0"/>
              <a:t>What is the big-O complexity of this implementation?</a:t>
            </a:r>
          </a:p>
          <a:p>
            <a:r>
              <a:rPr lang="en-CH" sz="2800" dirty="0"/>
              <a:t>2 * (N * log(N)) + 2 * N  ~ </a:t>
            </a:r>
            <a:r>
              <a:rPr lang="en-CH" sz="2800" b="1" dirty="0"/>
              <a:t>O(N log N) </a:t>
            </a:r>
          </a:p>
        </p:txBody>
      </p:sp>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2783632" y="1844824"/>
            <a:ext cx="4824536" cy="474725"/>
          </a:xfrm>
          <a:prstGeom prst="rect">
            <a:avLst/>
          </a:prstGeom>
        </p:spPr>
      </p:pic>
      <p:pic>
        <p:nvPicPr>
          <p:cNvPr id="9" name="Picture 8">
            <a:extLst>
              <a:ext uri="{FF2B5EF4-FFF2-40B4-BE49-F238E27FC236}">
                <a16:creationId xmlns:a16="http://schemas.microsoft.com/office/drawing/2014/main" id="{D8251C76-F828-4571-D8A2-B98952587F94}"/>
              </a:ext>
            </a:extLst>
          </p:cNvPr>
          <p:cNvPicPr>
            <a:picLocks noChangeAspect="1"/>
          </p:cNvPicPr>
          <p:nvPr/>
        </p:nvPicPr>
        <p:blipFill>
          <a:blip r:embed="rId4"/>
          <a:stretch>
            <a:fillRect/>
          </a:stretch>
        </p:blipFill>
        <p:spPr>
          <a:xfrm>
            <a:off x="7748586" y="1108296"/>
            <a:ext cx="4124497" cy="3858852"/>
          </a:xfrm>
          <a:prstGeom prst="rect">
            <a:avLst/>
          </a:prstGeom>
        </p:spPr>
      </p:pic>
      <p:pic>
        <p:nvPicPr>
          <p:cNvPr id="12" name="Picture 11">
            <a:extLst>
              <a:ext uri="{FF2B5EF4-FFF2-40B4-BE49-F238E27FC236}">
                <a16:creationId xmlns:a16="http://schemas.microsoft.com/office/drawing/2014/main" id="{822CAEE9-9100-1F79-6A32-542F10970CFB}"/>
              </a:ext>
            </a:extLst>
          </p:cNvPr>
          <p:cNvPicPr>
            <a:picLocks noChangeAspect="1"/>
          </p:cNvPicPr>
          <p:nvPr/>
        </p:nvPicPr>
        <p:blipFill>
          <a:blip r:embed="rId5"/>
          <a:stretch>
            <a:fillRect/>
          </a:stretch>
        </p:blipFill>
        <p:spPr>
          <a:xfrm>
            <a:off x="8638862" y="1339564"/>
            <a:ext cx="1727324" cy="558840"/>
          </a:xfrm>
          <a:prstGeom prst="rect">
            <a:avLst/>
          </a:prstGeom>
        </p:spPr>
      </p:pic>
      <p:pic>
        <p:nvPicPr>
          <p:cNvPr id="3" name="Picture 2">
            <a:extLst>
              <a:ext uri="{FF2B5EF4-FFF2-40B4-BE49-F238E27FC236}">
                <a16:creationId xmlns:a16="http://schemas.microsoft.com/office/drawing/2014/main" id="{1F6F4E27-F463-E601-C8EE-7EB44BF2D9D6}"/>
              </a:ext>
            </a:extLst>
          </p:cNvPr>
          <p:cNvPicPr>
            <a:picLocks noChangeAspect="1"/>
          </p:cNvPicPr>
          <p:nvPr/>
        </p:nvPicPr>
        <p:blipFill rotWithShape="1">
          <a:blip r:embed="rId6"/>
          <a:srcRect r="21078"/>
          <a:stretch/>
        </p:blipFill>
        <p:spPr>
          <a:xfrm>
            <a:off x="595603" y="1898404"/>
            <a:ext cx="7000497" cy="2610715"/>
          </a:xfrm>
          <a:prstGeom prst="rect">
            <a:avLst/>
          </a:prstGeom>
        </p:spPr>
      </p:pic>
    </p:spTree>
    <p:extLst>
      <p:ext uri="{BB962C8B-B14F-4D97-AF65-F5344CB8AC3E}">
        <p14:creationId xmlns:p14="http://schemas.microsoft.com/office/powerpoint/2010/main" val="2876129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rotWithShape="1">
          <a:blip r:embed="rId2"/>
          <a:srcRect l="216"/>
          <a:stretch/>
        </p:blipFill>
        <p:spPr>
          <a:xfrm>
            <a:off x="564908" y="1311377"/>
            <a:ext cx="6247576" cy="2095500"/>
          </a:xfrm>
          <a:prstGeom prst="rect">
            <a:avLst/>
          </a:prstGeom>
        </p:spPr>
      </p:pic>
      <p:sp>
        <p:nvSpPr>
          <p:cNvPr id="9" name="TextBox 8">
            <a:extLst>
              <a:ext uri="{FF2B5EF4-FFF2-40B4-BE49-F238E27FC236}">
                <a16:creationId xmlns:a16="http://schemas.microsoft.com/office/drawing/2014/main" id="{F4649BF9-8273-D87E-97E3-3ECCF86D8F56}"/>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a:t>
            </a:r>
          </a:p>
        </p:txBody>
      </p:sp>
    </p:spTree>
    <p:extLst>
      <p:ext uri="{BB962C8B-B14F-4D97-AF65-F5344CB8AC3E}">
        <p14:creationId xmlns:p14="http://schemas.microsoft.com/office/powerpoint/2010/main" val="2212569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57DA803-8BE6-6F02-036F-24B087F40167}"/>
              </a:ext>
            </a:extLst>
          </p:cNvPr>
          <p:cNvPicPr>
            <a:picLocks noChangeAspect="1"/>
          </p:cNvPicPr>
          <p:nvPr/>
        </p:nvPicPr>
        <p:blipFill>
          <a:blip r:embed="rId2"/>
          <a:stretch>
            <a:fillRect/>
          </a:stretch>
        </p:blipFill>
        <p:spPr>
          <a:xfrm>
            <a:off x="7748585" y="1102940"/>
            <a:ext cx="4146511" cy="3858851"/>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18</a:t>
            </a:fld>
            <a:endParaRPr lang="en-US"/>
          </a:p>
        </p:txBody>
      </p:sp>
      <p:sp>
        <p:nvSpPr>
          <p:cNvPr id="9" name="TextBox 8">
            <a:extLst>
              <a:ext uri="{FF2B5EF4-FFF2-40B4-BE49-F238E27FC236}">
                <a16:creationId xmlns:a16="http://schemas.microsoft.com/office/drawing/2014/main" id="{F4649BF9-8273-D87E-97E3-3ECCF86D8F56}"/>
              </a:ext>
            </a:extLst>
          </p:cNvPr>
          <p:cNvSpPr txBox="1"/>
          <p:nvPr/>
        </p:nvSpPr>
        <p:spPr>
          <a:xfrm>
            <a:off x="564908" y="4860869"/>
            <a:ext cx="9721080" cy="954107"/>
          </a:xfrm>
          <a:prstGeom prst="rect">
            <a:avLst/>
          </a:prstGeom>
          <a:noFill/>
        </p:spPr>
        <p:txBody>
          <a:bodyPr wrap="square" rtlCol="0">
            <a:spAutoFit/>
          </a:bodyPr>
          <a:lstStyle/>
          <a:p>
            <a:r>
              <a:rPr lang="en-CH" sz="2800" dirty="0"/>
              <a:t>What is the big-O complexity of this implementation?</a:t>
            </a:r>
          </a:p>
          <a:p>
            <a:r>
              <a:rPr lang="en-CH" sz="2800" dirty="0"/>
              <a:t>N + N ~ </a:t>
            </a:r>
            <a:r>
              <a:rPr lang="en-CH" sz="2800" b="1" dirty="0"/>
              <a:t>O(N)</a:t>
            </a:r>
          </a:p>
        </p:txBody>
      </p:sp>
      <p:pic>
        <p:nvPicPr>
          <p:cNvPr id="3" name="Picture 2">
            <a:extLst>
              <a:ext uri="{FF2B5EF4-FFF2-40B4-BE49-F238E27FC236}">
                <a16:creationId xmlns:a16="http://schemas.microsoft.com/office/drawing/2014/main" id="{FA818456-8998-58CC-848D-F631BF4B62FA}"/>
              </a:ext>
            </a:extLst>
          </p:cNvPr>
          <p:cNvPicPr>
            <a:picLocks noChangeAspect="1"/>
          </p:cNvPicPr>
          <p:nvPr/>
        </p:nvPicPr>
        <p:blipFill>
          <a:blip r:embed="rId3"/>
          <a:stretch>
            <a:fillRect/>
          </a:stretch>
        </p:blipFill>
        <p:spPr>
          <a:xfrm>
            <a:off x="8621654" y="1311142"/>
            <a:ext cx="1675388" cy="809771"/>
          </a:xfrm>
          <a:prstGeom prst="rect">
            <a:avLst/>
          </a:prstGeom>
        </p:spPr>
      </p:pic>
      <p:pic>
        <p:nvPicPr>
          <p:cNvPr id="8" name="Picture 7">
            <a:extLst>
              <a:ext uri="{FF2B5EF4-FFF2-40B4-BE49-F238E27FC236}">
                <a16:creationId xmlns:a16="http://schemas.microsoft.com/office/drawing/2014/main" id="{0804C377-8D83-80FD-D7CF-7B23C74FB774}"/>
              </a:ext>
            </a:extLst>
          </p:cNvPr>
          <p:cNvPicPr>
            <a:picLocks noChangeAspect="1"/>
          </p:cNvPicPr>
          <p:nvPr/>
        </p:nvPicPr>
        <p:blipFill rotWithShape="1">
          <a:blip r:embed="rId4"/>
          <a:srcRect l="216"/>
          <a:stretch/>
        </p:blipFill>
        <p:spPr>
          <a:xfrm>
            <a:off x="564908" y="1311377"/>
            <a:ext cx="6247576" cy="2095500"/>
          </a:xfrm>
          <a:prstGeom prst="rect">
            <a:avLst/>
          </a:prstGeom>
        </p:spPr>
      </p:pic>
      <p:pic>
        <p:nvPicPr>
          <p:cNvPr id="10" name="Picture 9">
            <a:extLst>
              <a:ext uri="{FF2B5EF4-FFF2-40B4-BE49-F238E27FC236}">
                <a16:creationId xmlns:a16="http://schemas.microsoft.com/office/drawing/2014/main" id="{B5EB69C5-8D47-01E6-E3A7-EE9430B720A2}"/>
              </a:ext>
            </a:extLst>
          </p:cNvPr>
          <p:cNvPicPr>
            <a:picLocks noChangeAspect="1"/>
          </p:cNvPicPr>
          <p:nvPr/>
        </p:nvPicPr>
        <p:blipFill rotWithShape="1">
          <a:blip r:embed="rId5"/>
          <a:srcRect t="1893"/>
          <a:stretch/>
        </p:blipFill>
        <p:spPr>
          <a:xfrm>
            <a:off x="564908" y="1997131"/>
            <a:ext cx="3802900" cy="1418962"/>
          </a:xfrm>
          <a:prstGeom prst="rect">
            <a:avLst/>
          </a:prstGeom>
        </p:spPr>
      </p:pic>
      <p:sp>
        <p:nvSpPr>
          <p:cNvPr id="13" name="TextBox 12">
            <a:extLst>
              <a:ext uri="{FF2B5EF4-FFF2-40B4-BE49-F238E27FC236}">
                <a16:creationId xmlns:a16="http://schemas.microsoft.com/office/drawing/2014/main" id="{224EC7EF-8784-115E-2A5F-46654D23BA45}"/>
              </a:ext>
            </a:extLst>
          </p:cNvPr>
          <p:cNvSpPr txBox="1"/>
          <p:nvPr/>
        </p:nvSpPr>
        <p:spPr>
          <a:xfrm>
            <a:off x="7106438" y="4221088"/>
            <a:ext cx="3984104" cy="2031325"/>
          </a:xfrm>
          <a:prstGeom prst="rect">
            <a:avLst/>
          </a:prstGeom>
          <a:solidFill>
            <a:srgbClr val="FFFF00"/>
          </a:solidFill>
        </p:spPr>
        <p:txBody>
          <a:bodyPr wrap="square">
            <a:spAutoFit/>
          </a:bodyPr>
          <a:lstStyle/>
          <a:p>
            <a:r>
              <a:rPr lang="en-CH" sz="1800" dirty="0"/>
              <a:t>It’s the exact same code as for lists, but now looking up an element in sets </a:t>
            </a:r>
            <a:br>
              <a:rPr lang="en-CH" sz="1800" dirty="0"/>
            </a:br>
            <a:r>
              <a:rPr lang="en-CH" sz="1800" dirty="0"/>
              <a:t>(</a:t>
            </a:r>
            <a:r>
              <a:rPr lang="en-CH" sz="1800" dirty="0">
                <a:latin typeface="Consolas" panose="020B0609020204030204" pitchFamily="49" charset="0"/>
                <a:cs typeface="Consolas" panose="020B0609020204030204" pitchFamily="49" charset="0"/>
              </a:rPr>
              <a:t>if w in words2</a:t>
            </a:r>
            <a:r>
              <a:rPr lang="en-CH" sz="1800" dirty="0"/>
              <a:t>) takes constant time!</a:t>
            </a:r>
            <a:endParaRPr lang="en-US" sz="1800" dirty="0"/>
          </a:p>
          <a:p>
            <a:r>
              <a:rPr lang="en-US" sz="1800" dirty="0"/>
              <a:t>How could you have known that set lookup is fast? Learning about data structures!   </a:t>
            </a:r>
          </a:p>
        </p:txBody>
      </p:sp>
    </p:spTree>
    <p:extLst>
      <p:ext uri="{BB962C8B-B14F-4D97-AF65-F5344CB8AC3E}">
        <p14:creationId xmlns:p14="http://schemas.microsoft.com/office/powerpoint/2010/main" val="1411402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reference sheet about Python data structures </a:t>
            </a:r>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8" name="TextBox 7">
            <a:extLst>
              <a:ext uri="{FF2B5EF4-FFF2-40B4-BE49-F238E27FC236}">
                <a16:creationId xmlns:a16="http://schemas.microsoft.com/office/drawing/2014/main" id="{569F19D1-8CCA-3700-3F5F-91DF92543041}"/>
              </a:ext>
            </a:extLst>
          </p:cNvPr>
          <p:cNvSpPr txBox="1"/>
          <p:nvPr/>
        </p:nvSpPr>
        <p:spPr>
          <a:xfrm>
            <a:off x="6672064" y="6021226"/>
            <a:ext cx="5688632" cy="369332"/>
          </a:xfrm>
          <a:prstGeom prst="rect">
            <a:avLst/>
          </a:prstGeom>
          <a:noFill/>
        </p:spPr>
        <p:txBody>
          <a:bodyPr wrap="square">
            <a:spAutoFit/>
          </a:bodyPr>
          <a:lstStyle/>
          <a:p>
            <a:r>
              <a:rPr lang="en-CH" dirty="0"/>
              <a:t>See also: https://wiki.python.org/moin/TimeComplexity</a:t>
            </a:r>
          </a:p>
        </p:txBody>
      </p:sp>
      <p:graphicFrame>
        <p:nvGraphicFramePr>
          <p:cNvPr id="9" name="Table 8">
            <a:extLst>
              <a:ext uri="{FF2B5EF4-FFF2-40B4-BE49-F238E27FC236}">
                <a16:creationId xmlns:a16="http://schemas.microsoft.com/office/drawing/2014/main" id="{41AC80FD-AE39-8B91-97E1-F61B7CFA57D2}"/>
              </a:ext>
            </a:extLst>
          </p:cNvPr>
          <p:cNvGraphicFramePr>
            <a:graphicFrameLocks noGrp="1"/>
          </p:cNvGraphicFramePr>
          <p:nvPr>
            <p:extLst>
              <p:ext uri="{D42A27DB-BD31-4B8C-83A1-F6EECF244321}">
                <p14:modId xmlns:p14="http://schemas.microsoft.com/office/powerpoint/2010/main" val="1349957797"/>
              </p:ext>
            </p:extLst>
          </p:nvPr>
        </p:nvGraphicFramePr>
        <p:xfrm>
          <a:off x="551384" y="2344857"/>
          <a:ext cx="5256584" cy="3336433"/>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578315">
                <a:tc>
                  <a:txBody>
                    <a:bodyPr/>
                    <a:lstStyle/>
                    <a:p>
                      <a:r>
                        <a:rPr lang="en-CH" sz="2000" b="0" dirty="0">
                          <a:solidFill>
                            <a:schemeClr val="tx1"/>
                          </a:solidFill>
                        </a:rPr>
                        <a:t>Getting an element by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578315">
                <a:tc>
                  <a:txBody>
                    <a:bodyPr/>
                    <a:lstStyle/>
                    <a:p>
                      <a:r>
                        <a:rPr lang="en-CH" sz="2000" b="0" dirty="0">
                          <a:solidFill>
                            <a:schemeClr val="tx1"/>
                          </a:solidFill>
                        </a:rPr>
                        <a:t>Appending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21647670"/>
                  </a:ext>
                </a:extLst>
              </a:tr>
              <a:tr h="578315">
                <a:tc>
                  <a:txBody>
                    <a:bodyPr/>
                    <a:lstStyle/>
                    <a:p>
                      <a:r>
                        <a:rPr lang="en-CH" sz="2000" b="0" dirty="0">
                          <a:solidFill>
                            <a:schemeClr val="tx1"/>
                          </a:solidFill>
                        </a:rPr>
                        <a:t>Inserting an element at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1619153"/>
                  </a:ext>
                </a:extLst>
              </a:tr>
              <a:tr h="578315">
                <a:tc>
                  <a:txBody>
                    <a:bodyPr/>
                    <a:lstStyle/>
                    <a:p>
                      <a:r>
                        <a:rPr lang="en-CH" sz="2000" b="0" dirty="0">
                          <a:solidFill>
                            <a:schemeClr val="tx1"/>
                          </a:solidFill>
                        </a:rPr>
                        <a:t>Sorting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 log 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11291073"/>
                  </a:ext>
                </a:extLst>
              </a:tr>
              <a:tr h="1023173">
                <a:tc>
                  <a:txBody>
                    <a:bodyPr/>
                    <a:lstStyle/>
                    <a:p>
                      <a:r>
                        <a:rPr lang="en-CH" sz="2000" b="0" dirty="0">
                          <a:solidFill>
                            <a:schemeClr val="tx1"/>
                          </a:solidFill>
                        </a:rPr>
                        <a:t>Finding an element</a:t>
                      </a:r>
                      <a:br>
                        <a:rPr lang="en-CH" sz="2000" b="0" dirty="0">
                          <a:solidFill>
                            <a:schemeClr val="tx1"/>
                          </a:solidFill>
                        </a:rPr>
                      </a:br>
                      <a:r>
                        <a:rPr lang="en-CH" sz="2000" b="0" dirty="0">
                          <a:solidFill>
                            <a:schemeClr val="tx1"/>
                          </a:solidFill>
                        </a:rPr>
                        <a:t>(e.g., “if element in my_list: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bl>
          </a:graphicData>
        </a:graphic>
      </p:graphicFrame>
      <p:sp>
        <p:nvSpPr>
          <p:cNvPr id="11" name="TextBox 10">
            <a:extLst>
              <a:ext uri="{FF2B5EF4-FFF2-40B4-BE49-F238E27FC236}">
                <a16:creationId xmlns:a16="http://schemas.microsoft.com/office/drawing/2014/main" id="{55CAB7A3-C29E-B358-1016-89BD96C28AB6}"/>
              </a:ext>
            </a:extLst>
          </p:cNvPr>
          <p:cNvSpPr txBox="1"/>
          <p:nvPr/>
        </p:nvSpPr>
        <p:spPr>
          <a:xfrm>
            <a:off x="434540" y="1270824"/>
            <a:ext cx="5013388" cy="954107"/>
          </a:xfrm>
          <a:prstGeom prst="rect">
            <a:avLst/>
          </a:prstGeom>
          <a:noFill/>
        </p:spPr>
        <p:txBody>
          <a:bodyPr wrap="square">
            <a:spAutoFit/>
          </a:bodyPr>
          <a:lstStyle/>
          <a:p>
            <a:r>
              <a:rPr lang="en-CH" sz="2800" dirty="0"/>
              <a:t>Lists: collection of ordered, arbitrary data</a:t>
            </a:r>
          </a:p>
        </p:txBody>
      </p:sp>
      <p:graphicFrame>
        <p:nvGraphicFramePr>
          <p:cNvPr id="12" name="Table 11">
            <a:extLst>
              <a:ext uri="{FF2B5EF4-FFF2-40B4-BE49-F238E27FC236}">
                <a16:creationId xmlns:a16="http://schemas.microsoft.com/office/drawing/2014/main" id="{F0DC731C-E9DA-1AAF-00C1-F5E27E1410EF}"/>
              </a:ext>
            </a:extLst>
          </p:cNvPr>
          <p:cNvGraphicFramePr>
            <a:graphicFrameLocks noGrp="1"/>
          </p:cNvGraphicFramePr>
          <p:nvPr>
            <p:extLst>
              <p:ext uri="{D42A27DB-BD31-4B8C-83A1-F6EECF244321}">
                <p14:modId xmlns:p14="http://schemas.microsoft.com/office/powerpoint/2010/main" val="3574988210"/>
              </p:ext>
            </p:extLst>
          </p:nvPr>
        </p:nvGraphicFramePr>
        <p:xfrm>
          <a:off x="6312024" y="1971558"/>
          <a:ext cx="5256584" cy="1097280"/>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351438">
                <a:tc>
                  <a:txBody>
                    <a:bodyPr/>
                    <a:lstStyle/>
                    <a:p>
                      <a:r>
                        <a:rPr lang="en-CH" sz="2000" b="0" dirty="0">
                          <a:solidFill>
                            <a:schemeClr val="tx1"/>
                          </a:solidFill>
                        </a:rPr>
                        <a:t>Inserting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612978">
                <a:tc>
                  <a:txBody>
                    <a:bodyPr/>
                    <a:lstStyle/>
                    <a:p>
                      <a:r>
                        <a:rPr lang="en-CH" sz="2000" b="0" dirty="0">
                          <a:solidFill>
                            <a:schemeClr val="tx1"/>
                          </a:solidFill>
                        </a:rPr>
                        <a:t>Finding a value by key</a:t>
                      </a:r>
                      <a:br>
                        <a:rPr lang="en-CH" sz="2000" b="0" dirty="0">
                          <a:solidFill>
                            <a:schemeClr val="tx1"/>
                          </a:solidFill>
                        </a:rPr>
                      </a:br>
                      <a:r>
                        <a:rPr lang="en-CH" sz="2000" b="0" dirty="0">
                          <a:solidFill>
                            <a:schemeClr val="tx1"/>
                          </a:solidFill>
                        </a:rPr>
                        <a:t>(e.g., “if element in my_dict: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bl>
          </a:graphicData>
        </a:graphic>
      </p:graphicFrame>
      <p:graphicFrame>
        <p:nvGraphicFramePr>
          <p:cNvPr id="13" name="Table 12">
            <a:extLst>
              <a:ext uri="{FF2B5EF4-FFF2-40B4-BE49-F238E27FC236}">
                <a16:creationId xmlns:a16="http://schemas.microsoft.com/office/drawing/2014/main" id="{2D1302DB-2769-C2C3-D3E9-1844EA82FD80}"/>
              </a:ext>
            </a:extLst>
          </p:cNvPr>
          <p:cNvGraphicFramePr>
            <a:graphicFrameLocks noGrp="1"/>
          </p:cNvGraphicFramePr>
          <p:nvPr>
            <p:extLst>
              <p:ext uri="{D42A27DB-BD31-4B8C-83A1-F6EECF244321}">
                <p14:modId xmlns:p14="http://schemas.microsoft.com/office/powerpoint/2010/main" val="1263736964"/>
              </p:ext>
            </p:extLst>
          </p:nvPr>
        </p:nvGraphicFramePr>
        <p:xfrm>
          <a:off x="6312024" y="4195632"/>
          <a:ext cx="5256584" cy="1097280"/>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351438">
                <a:tc>
                  <a:txBody>
                    <a:bodyPr/>
                    <a:lstStyle/>
                    <a:p>
                      <a:r>
                        <a:rPr lang="en-CH" sz="2000" b="0" dirty="0">
                          <a:solidFill>
                            <a:schemeClr val="tx1"/>
                          </a:solidFill>
                        </a:rPr>
                        <a:t>Inserting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612978">
                <a:tc>
                  <a:txBody>
                    <a:bodyPr/>
                    <a:lstStyle/>
                    <a:p>
                      <a:r>
                        <a:rPr lang="en-CH" sz="2000" b="0" dirty="0">
                          <a:solidFill>
                            <a:schemeClr val="tx1"/>
                          </a:solidFill>
                        </a:rPr>
                        <a:t>Finding a value by key</a:t>
                      </a:r>
                      <a:br>
                        <a:rPr lang="en-CH" sz="2000" b="0" dirty="0">
                          <a:solidFill>
                            <a:schemeClr val="tx1"/>
                          </a:solidFill>
                        </a:rPr>
                      </a:br>
                      <a:r>
                        <a:rPr lang="en-CH" sz="2000" b="0" dirty="0">
                          <a:solidFill>
                            <a:schemeClr val="tx1"/>
                          </a:solidFill>
                        </a:rPr>
                        <a:t>(e.g., “if element in my_set: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bl>
          </a:graphicData>
        </a:graphic>
      </p:graphicFrame>
      <p:sp>
        <p:nvSpPr>
          <p:cNvPr id="14" name="TextBox 13">
            <a:extLst>
              <a:ext uri="{FF2B5EF4-FFF2-40B4-BE49-F238E27FC236}">
                <a16:creationId xmlns:a16="http://schemas.microsoft.com/office/drawing/2014/main" id="{0044821F-7BCB-8BE0-FEA6-781383B6DAE8}"/>
              </a:ext>
            </a:extLst>
          </p:cNvPr>
          <p:cNvSpPr txBox="1"/>
          <p:nvPr/>
        </p:nvSpPr>
        <p:spPr>
          <a:xfrm>
            <a:off x="6240016" y="1331723"/>
            <a:ext cx="5013388" cy="523220"/>
          </a:xfrm>
          <a:prstGeom prst="rect">
            <a:avLst/>
          </a:prstGeom>
          <a:noFill/>
        </p:spPr>
        <p:txBody>
          <a:bodyPr wrap="square">
            <a:spAutoFit/>
          </a:bodyPr>
          <a:lstStyle/>
          <a:p>
            <a:r>
              <a:rPr lang="en-CH" sz="2800" dirty="0"/>
              <a:t>Dictionaries (“hashmaps”)</a:t>
            </a:r>
          </a:p>
        </p:txBody>
      </p:sp>
      <p:sp>
        <p:nvSpPr>
          <p:cNvPr id="15" name="TextBox 14">
            <a:extLst>
              <a:ext uri="{FF2B5EF4-FFF2-40B4-BE49-F238E27FC236}">
                <a16:creationId xmlns:a16="http://schemas.microsoft.com/office/drawing/2014/main" id="{4A3EAB94-DEBE-222C-2E6B-A5E1579EE7BC}"/>
              </a:ext>
            </a:extLst>
          </p:cNvPr>
          <p:cNvSpPr txBox="1"/>
          <p:nvPr/>
        </p:nvSpPr>
        <p:spPr>
          <a:xfrm>
            <a:off x="6240016" y="3627669"/>
            <a:ext cx="5688632" cy="523220"/>
          </a:xfrm>
          <a:prstGeom prst="rect">
            <a:avLst/>
          </a:prstGeom>
          <a:noFill/>
        </p:spPr>
        <p:txBody>
          <a:bodyPr wrap="square">
            <a:spAutoFit/>
          </a:bodyPr>
          <a:lstStyle/>
          <a:p>
            <a:r>
              <a:rPr lang="en-CH" sz="2800" dirty="0"/>
              <a:t>Sets: </a:t>
            </a:r>
            <a:r>
              <a:rPr lang="en-US" sz="2800" dirty="0"/>
              <a:t>it’s dictionaries without values</a:t>
            </a:r>
            <a:endParaRPr lang="en-CH" sz="2800" dirty="0"/>
          </a:p>
        </p:txBody>
      </p:sp>
    </p:spTree>
    <p:extLst>
      <p:ext uri="{BB962C8B-B14F-4D97-AF65-F5344CB8AC3E}">
        <p14:creationId xmlns:p14="http://schemas.microsoft.com/office/powerpoint/2010/main" val="914207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US" dirty="0"/>
              <a:t>Data </a:t>
            </a:r>
            <a:r>
              <a:rPr lang="en-CH"/>
              <a:t>structures</a:t>
            </a:r>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8" name="TextBox 7">
            <a:extLst>
              <a:ext uri="{FF2B5EF4-FFF2-40B4-BE49-F238E27FC236}">
                <a16:creationId xmlns:a16="http://schemas.microsoft.com/office/drawing/2014/main" id="{1C19FC21-C01C-ED3A-ABF4-76805E97AA86}"/>
              </a:ext>
            </a:extLst>
          </p:cNvPr>
          <p:cNvSpPr txBox="1"/>
          <p:nvPr/>
        </p:nvSpPr>
        <p:spPr>
          <a:xfrm>
            <a:off x="1238296" y="1955351"/>
            <a:ext cx="9715408" cy="584775"/>
          </a:xfrm>
          <a:prstGeom prst="rect">
            <a:avLst/>
          </a:prstGeom>
          <a:solidFill>
            <a:srgbClr val="F0D0D5"/>
          </a:solidFill>
        </p:spPr>
        <p:txBody>
          <a:bodyPr wrap="square" rtlCol="0">
            <a:spAutoFit/>
          </a:bodyPr>
          <a:lstStyle/>
          <a:p>
            <a:pPr algn="ctr"/>
            <a:r>
              <a:rPr lang="en-CH" sz="3200"/>
              <a:t>Which data structures do you know?</a:t>
            </a:r>
            <a:endParaRPr lang="en-CH" sz="2000" dirty="0"/>
          </a:p>
        </p:txBody>
      </p:sp>
      <p:sp>
        <p:nvSpPr>
          <p:cNvPr id="9" name="TextBox 8">
            <a:extLst>
              <a:ext uri="{FF2B5EF4-FFF2-40B4-BE49-F238E27FC236}">
                <a16:creationId xmlns:a16="http://schemas.microsoft.com/office/drawing/2014/main" id="{06C5246C-16FE-C156-8AB1-7D641F51165E}"/>
              </a:ext>
            </a:extLst>
          </p:cNvPr>
          <p:cNvSpPr txBox="1"/>
          <p:nvPr/>
        </p:nvSpPr>
        <p:spPr>
          <a:xfrm>
            <a:off x="1238296" y="3333476"/>
            <a:ext cx="9715408" cy="584775"/>
          </a:xfrm>
          <a:prstGeom prst="rect">
            <a:avLst/>
          </a:prstGeom>
          <a:solidFill>
            <a:srgbClr val="F0D0D5"/>
          </a:solidFill>
        </p:spPr>
        <p:txBody>
          <a:bodyPr wrap="square" rtlCol="0">
            <a:spAutoFit/>
          </a:bodyPr>
          <a:lstStyle/>
          <a:p>
            <a:pPr algn="ctr"/>
            <a:r>
              <a:rPr lang="en-US" sz="3200" dirty="0"/>
              <a:t>What makes you choose a data structure over another?</a:t>
            </a:r>
          </a:p>
        </p:txBody>
      </p:sp>
      <p:sp>
        <p:nvSpPr>
          <p:cNvPr id="10" name="TextBox 9">
            <a:extLst>
              <a:ext uri="{FF2B5EF4-FFF2-40B4-BE49-F238E27FC236}">
                <a16:creationId xmlns:a16="http://schemas.microsoft.com/office/drawing/2014/main" id="{D96E7B42-B6C6-6115-D059-49ABDC017A47}"/>
              </a:ext>
            </a:extLst>
          </p:cNvPr>
          <p:cNvSpPr txBox="1"/>
          <p:nvPr/>
        </p:nvSpPr>
        <p:spPr>
          <a:xfrm>
            <a:off x="1239800" y="4716433"/>
            <a:ext cx="9715408" cy="584775"/>
          </a:xfrm>
          <a:prstGeom prst="rect">
            <a:avLst/>
          </a:prstGeom>
          <a:solidFill>
            <a:srgbClr val="F0D0D5"/>
          </a:solidFill>
        </p:spPr>
        <p:txBody>
          <a:bodyPr wrap="square" rtlCol="0">
            <a:spAutoFit/>
          </a:bodyPr>
          <a:lstStyle/>
          <a:p>
            <a:pPr algn="ctr"/>
            <a:r>
              <a:rPr lang="en-US" sz="3200" dirty="0"/>
              <a:t>What do you consider, when thinking about data?</a:t>
            </a:r>
          </a:p>
        </p:txBody>
      </p:sp>
      <p:sp>
        <p:nvSpPr>
          <p:cNvPr id="6" name="TextBox 5">
            <a:extLst>
              <a:ext uri="{FF2B5EF4-FFF2-40B4-BE49-F238E27FC236}">
                <a16:creationId xmlns:a16="http://schemas.microsoft.com/office/drawing/2014/main" id="{33AD3F5E-E28F-9F6E-54DF-8D0786F4B526}"/>
              </a:ext>
            </a:extLst>
          </p:cNvPr>
          <p:cNvSpPr txBox="1"/>
          <p:nvPr/>
        </p:nvSpPr>
        <p:spPr>
          <a:xfrm>
            <a:off x="316634" y="993502"/>
            <a:ext cx="1975048" cy="923330"/>
          </a:xfrm>
          <a:prstGeom prst="rect">
            <a:avLst/>
          </a:prstGeom>
          <a:solidFill>
            <a:srgbClr val="FFFF00"/>
          </a:solidFill>
        </p:spPr>
        <p:txBody>
          <a:bodyPr wrap="square" rtlCol="0">
            <a:spAutoFit/>
          </a:bodyPr>
          <a:lstStyle/>
          <a:p>
            <a:r>
              <a:rPr lang="en-CH" dirty="0"/>
              <a:t>This is an open question to the class</a:t>
            </a:r>
          </a:p>
        </p:txBody>
      </p:sp>
    </p:spTree>
    <p:extLst>
      <p:ext uri="{BB962C8B-B14F-4D97-AF65-F5344CB8AC3E}">
        <p14:creationId xmlns:p14="http://schemas.microsoft.com/office/powerpoint/2010/main" val="17175585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7428258" y="205950"/>
            <a:ext cx="4539047" cy="990187"/>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3" name="Content Placeholder 2">
            <a:extLst>
              <a:ext uri="{FF2B5EF4-FFF2-40B4-BE49-F238E27FC236}">
                <a16:creationId xmlns:a16="http://schemas.microsoft.com/office/drawing/2014/main" id="{5ECD4441-6525-41C6-BE74-BF0FD43E7305}"/>
              </a:ext>
            </a:extLst>
          </p:cNvPr>
          <p:cNvSpPr>
            <a:spLocks noGrp="1"/>
          </p:cNvSpPr>
          <p:nvPr>
            <p:ph idx="1"/>
          </p:nvPr>
        </p:nvSpPr>
        <p:spPr>
          <a:xfrm>
            <a:off x="838200" y="1772816"/>
            <a:ext cx="10515600" cy="4404147"/>
          </a:xfrm>
        </p:spPr>
        <p:txBody>
          <a:bodyPr/>
          <a:lstStyle/>
          <a:p>
            <a:r>
              <a:rPr lang="en-CH" dirty="0"/>
              <a:t>You are given an English dictionary containing M words (“the dictionary”), and a separate list of N words (“the input”)</a:t>
            </a:r>
          </a:p>
          <a:p>
            <a:r>
              <a:rPr lang="en-CH" dirty="0"/>
              <a:t>For each word in the input, find all the anagrams in the dictionary</a:t>
            </a:r>
            <a:br>
              <a:rPr lang="en-CH" dirty="0"/>
            </a:br>
            <a:r>
              <a:rPr lang="en-CH" dirty="0"/>
              <a:t>(e.g., for input </a:t>
            </a:r>
            <a:r>
              <a:rPr lang="en-US" dirty="0"/>
              <a:t>'acme' the anagrams are ['acme', 'came', 'mace’])</a:t>
            </a:r>
            <a:endParaRPr lang="en-CH" dirty="0"/>
          </a:p>
          <a:p>
            <a:endParaRPr lang="en-CH" dirty="0"/>
          </a:p>
          <a:p>
            <a:r>
              <a:rPr lang="en-CH" dirty="0"/>
              <a:t>Write an algorithm to solve this problem, and compute its Big-O class</a:t>
            </a:r>
          </a:p>
          <a:p>
            <a:endParaRPr lang="en-CH" dirty="0"/>
          </a:p>
          <a:p>
            <a:r>
              <a:rPr lang="en-US" dirty="0"/>
              <a:t>Submit a PR for Issue #? on GitHub</a:t>
            </a:r>
          </a:p>
          <a:p>
            <a:pPr marL="0" indent="0">
              <a:buNone/>
            </a:pPr>
            <a:endParaRPr lang="en-CH" dirty="0"/>
          </a:p>
          <a:p>
            <a:endParaRPr lang="en-CH" dirty="0"/>
          </a:p>
          <a:p>
            <a:endParaRPr lang="en-US" dirty="0"/>
          </a:p>
          <a:p>
            <a:endParaRPr lang="en-CH"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20</a:t>
            </a:fld>
            <a:endParaRPr lang="en-US"/>
          </a:p>
        </p:txBody>
      </p:sp>
      <p:sp>
        <p:nvSpPr>
          <p:cNvPr id="9" name="TextBox 8">
            <a:extLst>
              <a:ext uri="{FF2B5EF4-FFF2-40B4-BE49-F238E27FC236}">
                <a16:creationId xmlns:a16="http://schemas.microsoft.com/office/drawing/2014/main" id="{BB65695B-C9BD-A37B-E7AA-E696393008D2}"/>
              </a:ext>
            </a:extLst>
          </p:cNvPr>
          <p:cNvSpPr txBox="1"/>
          <p:nvPr/>
        </p:nvSpPr>
        <p:spPr>
          <a:xfrm>
            <a:off x="7930760" y="224587"/>
            <a:ext cx="1779374" cy="369332"/>
          </a:xfrm>
          <a:prstGeom prst="rect">
            <a:avLst/>
          </a:prstGeom>
          <a:noFill/>
        </p:spPr>
        <p:txBody>
          <a:bodyPr wrap="square">
            <a:spAutoFit/>
          </a:bodyPr>
          <a:lstStyle/>
          <a:p>
            <a:pPr algn="ctr"/>
            <a:r>
              <a:rPr lang="en-DE" b="1">
                <a:solidFill>
                  <a:schemeClr val="tx1"/>
                </a:solidFill>
                <a:latin typeface="Courier New" panose="02070309020205020404" pitchFamily="49" charset="0"/>
                <a:cs typeface="Courier New" panose="02070309020205020404" pitchFamily="49" charset="0"/>
              </a:rPr>
              <a:t>Exercise</a:t>
            </a:r>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74831" y="274016"/>
            <a:ext cx="694459" cy="555568"/>
          </a:xfrm>
          <a:prstGeom prst="rect">
            <a:avLst/>
          </a:prstGeom>
        </p:spPr>
      </p:pic>
      <p:sp>
        <p:nvSpPr>
          <p:cNvPr id="13" name="TextBox 12">
            <a:extLst>
              <a:ext uri="{FF2B5EF4-FFF2-40B4-BE49-F238E27FC236}">
                <a16:creationId xmlns:a16="http://schemas.microsoft.com/office/drawing/2014/main" id="{53320516-5013-5786-E680-1CD41D26764D}"/>
              </a:ext>
            </a:extLst>
          </p:cNvPr>
          <p:cNvSpPr txBox="1"/>
          <p:nvPr/>
        </p:nvSpPr>
        <p:spPr>
          <a:xfrm>
            <a:off x="8302028" y="542883"/>
            <a:ext cx="3482604" cy="307777"/>
          </a:xfrm>
          <a:prstGeom prst="rect">
            <a:avLst/>
          </a:prstGeom>
          <a:noFill/>
        </p:spPr>
        <p:txBody>
          <a:bodyPr wrap="square">
            <a:spAutoFit/>
          </a:bodyPr>
          <a:lstStyle/>
          <a:p>
            <a:pPr algn="ctr"/>
            <a:r>
              <a:rPr lang="en-GB" sz="1400" dirty="0">
                <a:solidFill>
                  <a:schemeClr val="tx1"/>
                </a:solidFill>
                <a:latin typeface="Courier New" panose="02070309020205020404" pitchFamily="49" charset="0"/>
                <a:cs typeface="Courier New" panose="02070309020205020404" pitchFamily="49" charset="0"/>
              </a:rPr>
              <a:t>exercises/anagrams</a:t>
            </a:r>
            <a:endParaRPr lang="en-DE" sz="1400">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a:xfrm>
            <a:off x="346841" y="365126"/>
            <a:ext cx="6757271" cy="953312"/>
          </a:xfrm>
        </p:spPr>
        <p:txBody>
          <a:bodyPr>
            <a:normAutofit fontScale="90000"/>
          </a:bodyPr>
          <a:lstStyle/>
          <a:p>
            <a:r>
              <a:rPr lang="en-US" b="1" dirty="0"/>
              <a:t>Hands-on</a:t>
            </a:r>
            <a:br>
              <a:rPr lang="en-US" b="1" dirty="0"/>
            </a:br>
            <a:endParaRPr lang="en-CH" sz="3600" dirty="0"/>
          </a:p>
        </p:txBody>
      </p:sp>
    </p:spTree>
    <p:extLst>
      <p:ext uri="{BB962C8B-B14F-4D97-AF65-F5344CB8AC3E}">
        <p14:creationId xmlns:p14="http://schemas.microsoft.com/office/powerpoint/2010/main" val="25719864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lang="en-CH" dirty="0"/>
              <a:t>H</a:t>
            </a:r>
            <a:r>
              <a:rPr lang="en-CH" sz="4400" dirty="0"/>
              <a:t>ow does parallelization influence the performance?</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21</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8" name="TextBox 7">
            <a:extLst>
              <a:ext uri="{FF2B5EF4-FFF2-40B4-BE49-F238E27FC236}">
                <a16:creationId xmlns:a16="http://schemas.microsoft.com/office/drawing/2014/main" id="{C7971566-3187-BA1E-C09B-A41ADED985F7}"/>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pic>
        <p:nvPicPr>
          <p:cNvPr id="3" name="Picture 2">
            <a:extLst>
              <a:ext uri="{FF2B5EF4-FFF2-40B4-BE49-F238E27FC236}">
                <a16:creationId xmlns:a16="http://schemas.microsoft.com/office/drawing/2014/main" id="{19992BFF-0069-6745-6E0A-1835196DE632}"/>
              </a:ext>
            </a:extLst>
          </p:cNvPr>
          <p:cNvPicPr>
            <a:picLocks noChangeAspect="1"/>
          </p:cNvPicPr>
          <p:nvPr/>
        </p:nvPicPr>
        <p:blipFill>
          <a:blip r:embed="rId4"/>
          <a:stretch>
            <a:fillRect/>
          </a:stretch>
        </p:blipFill>
        <p:spPr>
          <a:xfrm>
            <a:off x="986246" y="1484784"/>
            <a:ext cx="4656221" cy="4365697"/>
          </a:xfrm>
          <a:prstGeom prst="rect">
            <a:avLst/>
          </a:prstGeom>
        </p:spPr>
      </p:pic>
      <p:sp>
        <p:nvSpPr>
          <p:cNvPr id="2" name="TextBox 1">
            <a:extLst>
              <a:ext uri="{FF2B5EF4-FFF2-40B4-BE49-F238E27FC236}">
                <a16:creationId xmlns:a16="http://schemas.microsoft.com/office/drawing/2014/main" id="{98BC9CFD-36AB-2F66-78B3-5E08B12722DD}"/>
              </a:ext>
            </a:extLst>
          </p:cNvPr>
          <p:cNvSpPr txBox="1"/>
          <p:nvPr/>
        </p:nvSpPr>
        <p:spPr>
          <a:xfrm>
            <a:off x="5252492" y="1772816"/>
            <a:ext cx="1615008" cy="830997"/>
          </a:xfrm>
          <a:prstGeom prst="rect">
            <a:avLst/>
          </a:prstGeom>
          <a:noFill/>
        </p:spPr>
        <p:txBody>
          <a:bodyPr wrap="square" rtlCol="0">
            <a:spAutoFit/>
          </a:bodyPr>
          <a:lstStyle/>
          <a:p>
            <a:pPr algn="ctr"/>
            <a:r>
              <a:rPr lang="en-CH" sz="1600" b="1" dirty="0">
                <a:solidFill>
                  <a:srgbClr val="1E76B4"/>
                </a:solidFill>
              </a:rPr>
              <a:t>Fast execution</a:t>
            </a:r>
          </a:p>
          <a:p>
            <a:pPr algn="ctr"/>
            <a:r>
              <a:rPr lang="en-CH" sz="1600" b="1" dirty="0">
                <a:solidFill>
                  <a:srgbClr val="1E76B4"/>
                </a:solidFill>
              </a:rPr>
              <a:t>Slow scaling </a:t>
            </a:r>
            <a:br>
              <a:rPr lang="en-CH" sz="1600" b="1" dirty="0">
                <a:solidFill>
                  <a:srgbClr val="1E76B4"/>
                </a:solidFill>
              </a:rPr>
            </a:br>
            <a:r>
              <a:rPr lang="en-CH" sz="1600" b="1" dirty="0">
                <a:solidFill>
                  <a:srgbClr val="1E76B4"/>
                </a:solidFill>
              </a:rPr>
              <a:t>O(n</a:t>
            </a:r>
            <a:r>
              <a:rPr lang="en-CH" sz="1600" b="1" baseline="30000" dirty="0">
                <a:solidFill>
                  <a:srgbClr val="1E76B4"/>
                </a:solidFill>
              </a:rPr>
              <a:t>2</a:t>
            </a:r>
            <a:r>
              <a:rPr lang="en-CH" sz="1600" b="1" dirty="0">
                <a:solidFill>
                  <a:srgbClr val="1E76B4"/>
                </a:solidFill>
              </a:rPr>
              <a:t>)</a:t>
            </a:r>
          </a:p>
        </p:txBody>
      </p:sp>
      <p:sp>
        <p:nvSpPr>
          <p:cNvPr id="9" name="TextBox 8">
            <a:extLst>
              <a:ext uri="{FF2B5EF4-FFF2-40B4-BE49-F238E27FC236}">
                <a16:creationId xmlns:a16="http://schemas.microsoft.com/office/drawing/2014/main" id="{E43108AB-C798-BDB8-ED67-4C8C104DD76D}"/>
              </a:ext>
            </a:extLst>
          </p:cNvPr>
          <p:cNvSpPr txBox="1"/>
          <p:nvPr/>
        </p:nvSpPr>
        <p:spPr>
          <a:xfrm>
            <a:off x="2027937" y="3454609"/>
            <a:ext cx="1517848" cy="830997"/>
          </a:xfrm>
          <a:prstGeom prst="rect">
            <a:avLst/>
          </a:prstGeom>
          <a:noFill/>
        </p:spPr>
        <p:txBody>
          <a:bodyPr wrap="square" rtlCol="0">
            <a:spAutoFit/>
          </a:bodyPr>
          <a:lstStyle/>
          <a:p>
            <a:pPr algn="ctr"/>
            <a:r>
              <a:rPr lang="en-CH" sz="1600" b="1" dirty="0">
                <a:solidFill>
                  <a:srgbClr val="FF7F0E"/>
                </a:solidFill>
              </a:rPr>
              <a:t>Slow execution</a:t>
            </a:r>
          </a:p>
          <a:p>
            <a:pPr algn="ctr"/>
            <a:r>
              <a:rPr lang="en-CH" sz="1600" b="1" dirty="0">
                <a:solidFill>
                  <a:srgbClr val="FF7F0E"/>
                </a:solidFill>
              </a:rPr>
              <a:t>Fast scaling </a:t>
            </a:r>
            <a:br>
              <a:rPr lang="en-CH" sz="1600" b="1" dirty="0">
                <a:solidFill>
                  <a:srgbClr val="FF7F0E"/>
                </a:solidFill>
              </a:rPr>
            </a:br>
            <a:r>
              <a:rPr lang="en-CH" sz="1600" b="1" dirty="0">
                <a:solidFill>
                  <a:srgbClr val="FF7F0E"/>
                </a:solidFill>
              </a:rPr>
              <a:t>O(n log n)</a:t>
            </a:r>
          </a:p>
        </p:txBody>
      </p:sp>
    </p:spTree>
    <p:extLst>
      <p:ext uri="{BB962C8B-B14F-4D97-AF65-F5344CB8AC3E}">
        <p14:creationId xmlns:p14="http://schemas.microsoft.com/office/powerpoint/2010/main" val="953904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F0BACC5-0DED-E5BA-9C97-D932693C0117}"/>
              </a:ext>
            </a:extLst>
          </p:cNvPr>
          <p:cNvPicPr>
            <a:picLocks noChangeAspect="1"/>
          </p:cNvPicPr>
          <p:nvPr/>
        </p:nvPicPr>
        <p:blipFill>
          <a:blip r:embed="rId3"/>
          <a:stretch>
            <a:fillRect/>
          </a:stretch>
        </p:blipFill>
        <p:spPr>
          <a:xfrm>
            <a:off x="986246" y="1484784"/>
            <a:ext cx="4656221"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lang="en-CH" dirty="0"/>
              <a:t>H</a:t>
            </a:r>
            <a:r>
              <a:rPr lang="en-CH" sz="4400" dirty="0"/>
              <a:t>ow does parallelization influence the performance?</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22</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14" name="Down Arrow 13">
            <a:extLst>
              <a:ext uri="{FF2B5EF4-FFF2-40B4-BE49-F238E27FC236}">
                <a16:creationId xmlns:a16="http://schemas.microsoft.com/office/drawing/2014/main" id="{CAB6235C-D02E-237C-2CAF-17D54EEACB99}"/>
              </a:ext>
            </a:extLst>
          </p:cNvPr>
          <p:cNvSpPr/>
          <p:nvPr/>
        </p:nvSpPr>
        <p:spPr>
          <a:xfrm>
            <a:off x="4439816" y="3256025"/>
            <a:ext cx="274118" cy="588473"/>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5" name="Down Arrow 14">
            <a:extLst>
              <a:ext uri="{FF2B5EF4-FFF2-40B4-BE49-F238E27FC236}">
                <a16:creationId xmlns:a16="http://schemas.microsoft.com/office/drawing/2014/main" id="{C5B012DB-0F8A-48E4-0D7D-D992331FE85C}"/>
              </a:ext>
            </a:extLst>
          </p:cNvPr>
          <p:cNvSpPr/>
          <p:nvPr/>
        </p:nvSpPr>
        <p:spPr>
          <a:xfrm>
            <a:off x="3901541" y="3933056"/>
            <a:ext cx="274118" cy="383087"/>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6" name="Down Arrow 15">
            <a:extLst>
              <a:ext uri="{FF2B5EF4-FFF2-40B4-BE49-F238E27FC236}">
                <a16:creationId xmlns:a16="http://schemas.microsoft.com/office/drawing/2014/main" id="{62E9110D-1431-CD67-6F7C-2896D2689A02}"/>
              </a:ext>
            </a:extLst>
          </p:cNvPr>
          <p:cNvSpPr/>
          <p:nvPr/>
        </p:nvSpPr>
        <p:spPr>
          <a:xfrm>
            <a:off x="4934783" y="2564904"/>
            <a:ext cx="274118" cy="810899"/>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 name="TextBox 2">
            <a:extLst>
              <a:ext uri="{FF2B5EF4-FFF2-40B4-BE49-F238E27FC236}">
                <a16:creationId xmlns:a16="http://schemas.microsoft.com/office/drawing/2014/main" id="{8D626128-704D-A703-00B1-C2DDFB95C5E6}"/>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
        <p:nvSpPr>
          <p:cNvPr id="9" name="TextBox 8">
            <a:extLst>
              <a:ext uri="{FF2B5EF4-FFF2-40B4-BE49-F238E27FC236}">
                <a16:creationId xmlns:a16="http://schemas.microsoft.com/office/drawing/2014/main" id="{E90B8732-E905-12A7-164C-5624E027F382}"/>
              </a:ext>
            </a:extLst>
          </p:cNvPr>
          <p:cNvSpPr txBox="1"/>
          <p:nvPr/>
        </p:nvSpPr>
        <p:spPr>
          <a:xfrm>
            <a:off x="5205635" y="1977092"/>
            <a:ext cx="1615008" cy="1077218"/>
          </a:xfrm>
          <a:prstGeom prst="rect">
            <a:avLst/>
          </a:prstGeom>
          <a:noFill/>
        </p:spPr>
        <p:txBody>
          <a:bodyPr wrap="square" rtlCol="0">
            <a:spAutoFit/>
          </a:bodyPr>
          <a:lstStyle/>
          <a:p>
            <a:pPr algn="ctr"/>
            <a:r>
              <a:rPr lang="en-CH" sz="1600" b="1" dirty="0">
                <a:solidFill>
                  <a:srgbClr val="1E76B4"/>
                </a:solidFill>
              </a:rPr>
              <a:t>Parallelization increases performance for fixed N</a:t>
            </a:r>
          </a:p>
        </p:txBody>
      </p:sp>
    </p:spTree>
    <p:extLst>
      <p:ext uri="{BB962C8B-B14F-4D97-AF65-F5344CB8AC3E}">
        <p14:creationId xmlns:p14="http://schemas.microsoft.com/office/powerpoint/2010/main" val="7177396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9648DC7-0876-BF42-A932-2E8E296354CE}"/>
              </a:ext>
            </a:extLst>
          </p:cNvPr>
          <p:cNvPicPr>
            <a:picLocks noChangeAspect="1"/>
          </p:cNvPicPr>
          <p:nvPr/>
        </p:nvPicPr>
        <p:blipFill>
          <a:blip r:embed="rId3"/>
          <a:stretch>
            <a:fillRect/>
          </a:stretch>
        </p:blipFill>
        <p:spPr>
          <a:xfrm>
            <a:off x="986247" y="1484784"/>
            <a:ext cx="4708670"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lang="en-CH" dirty="0"/>
              <a:t>H</a:t>
            </a:r>
            <a:r>
              <a:rPr lang="en-CH" sz="4400" dirty="0"/>
              <a:t>ow does parallelization influence the performance?</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23</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2" name="TextBox 1">
            <a:extLst>
              <a:ext uri="{FF2B5EF4-FFF2-40B4-BE49-F238E27FC236}">
                <a16:creationId xmlns:a16="http://schemas.microsoft.com/office/drawing/2014/main" id="{863FFC43-3EE6-C89C-0DDC-BF26C3998C5D}"/>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Tree>
    <p:extLst>
      <p:ext uri="{BB962C8B-B14F-4D97-AF65-F5344CB8AC3E}">
        <p14:creationId xmlns:p14="http://schemas.microsoft.com/office/powerpoint/2010/main" val="25379792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9648DC7-0876-BF42-A932-2E8E296354CE}"/>
              </a:ext>
            </a:extLst>
          </p:cNvPr>
          <p:cNvPicPr>
            <a:picLocks noChangeAspect="1"/>
          </p:cNvPicPr>
          <p:nvPr/>
        </p:nvPicPr>
        <p:blipFill>
          <a:blip r:embed="rId3"/>
          <a:stretch>
            <a:fillRect/>
          </a:stretch>
        </p:blipFill>
        <p:spPr>
          <a:xfrm>
            <a:off x="986247" y="1484784"/>
            <a:ext cx="4708670"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lang="en-CH" dirty="0"/>
              <a:t>H</a:t>
            </a:r>
            <a:r>
              <a:rPr lang="en-CH" sz="4400" dirty="0"/>
              <a:t>ow does parallelization influence the performance?</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24</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2" name="TextBox 1">
            <a:extLst>
              <a:ext uri="{FF2B5EF4-FFF2-40B4-BE49-F238E27FC236}">
                <a16:creationId xmlns:a16="http://schemas.microsoft.com/office/drawing/2014/main" id="{5F39213B-463F-647D-5E38-3C452A037080}"/>
              </a:ext>
            </a:extLst>
          </p:cNvPr>
          <p:cNvSpPr txBox="1"/>
          <p:nvPr/>
        </p:nvSpPr>
        <p:spPr>
          <a:xfrm>
            <a:off x="2563219" y="2132856"/>
            <a:ext cx="3234271" cy="2380332"/>
          </a:xfrm>
          <a:custGeom>
            <a:avLst/>
            <a:gdLst>
              <a:gd name="connsiteX0" fmla="*/ 0 w 3234271"/>
              <a:gd name="connsiteY0" fmla="*/ 0 h 2380332"/>
              <a:gd name="connsiteX1" fmla="*/ 582169 w 3234271"/>
              <a:gd name="connsiteY1" fmla="*/ 0 h 2380332"/>
              <a:gd name="connsiteX2" fmla="*/ 1261366 w 3234271"/>
              <a:gd name="connsiteY2" fmla="*/ 0 h 2380332"/>
              <a:gd name="connsiteX3" fmla="*/ 1875877 w 3234271"/>
              <a:gd name="connsiteY3" fmla="*/ 0 h 2380332"/>
              <a:gd name="connsiteX4" fmla="*/ 2458046 w 3234271"/>
              <a:gd name="connsiteY4" fmla="*/ 0 h 2380332"/>
              <a:gd name="connsiteX5" fmla="*/ 3234271 w 3234271"/>
              <a:gd name="connsiteY5" fmla="*/ 0 h 2380332"/>
              <a:gd name="connsiteX6" fmla="*/ 3234271 w 3234271"/>
              <a:gd name="connsiteY6" fmla="*/ 595083 h 2380332"/>
              <a:gd name="connsiteX7" fmla="*/ 3234271 w 3234271"/>
              <a:gd name="connsiteY7" fmla="*/ 1190166 h 2380332"/>
              <a:gd name="connsiteX8" fmla="*/ 3234271 w 3234271"/>
              <a:gd name="connsiteY8" fmla="*/ 1737642 h 2380332"/>
              <a:gd name="connsiteX9" fmla="*/ 3234271 w 3234271"/>
              <a:gd name="connsiteY9" fmla="*/ 2380332 h 2380332"/>
              <a:gd name="connsiteX10" fmla="*/ 2652102 w 3234271"/>
              <a:gd name="connsiteY10" fmla="*/ 2380332 h 2380332"/>
              <a:gd name="connsiteX11" fmla="*/ 2102276 w 3234271"/>
              <a:gd name="connsiteY11" fmla="*/ 2380332 h 2380332"/>
              <a:gd name="connsiteX12" fmla="*/ 1423079 w 3234271"/>
              <a:gd name="connsiteY12" fmla="*/ 2380332 h 2380332"/>
              <a:gd name="connsiteX13" fmla="*/ 840910 w 3234271"/>
              <a:gd name="connsiteY13" fmla="*/ 2380332 h 2380332"/>
              <a:gd name="connsiteX14" fmla="*/ 0 w 3234271"/>
              <a:gd name="connsiteY14" fmla="*/ 2380332 h 2380332"/>
              <a:gd name="connsiteX15" fmla="*/ 0 w 3234271"/>
              <a:gd name="connsiteY15" fmla="*/ 1737642 h 2380332"/>
              <a:gd name="connsiteX16" fmla="*/ 0 w 3234271"/>
              <a:gd name="connsiteY16" fmla="*/ 1190166 h 2380332"/>
              <a:gd name="connsiteX17" fmla="*/ 0 w 3234271"/>
              <a:gd name="connsiteY17" fmla="*/ 571280 h 2380332"/>
              <a:gd name="connsiteX18" fmla="*/ 0 w 3234271"/>
              <a:gd name="connsiteY18" fmla="*/ 0 h 2380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34271" h="2380332" fill="none" extrusionOk="0">
                <a:moveTo>
                  <a:pt x="0" y="0"/>
                </a:moveTo>
                <a:cubicBezTo>
                  <a:pt x="141820" y="6212"/>
                  <a:pt x="399183" y="10531"/>
                  <a:pt x="582169" y="0"/>
                </a:cubicBezTo>
                <a:cubicBezTo>
                  <a:pt x="765155" y="-10531"/>
                  <a:pt x="944164" y="-14576"/>
                  <a:pt x="1261366" y="0"/>
                </a:cubicBezTo>
                <a:cubicBezTo>
                  <a:pt x="1578568" y="14576"/>
                  <a:pt x="1718422" y="-25452"/>
                  <a:pt x="1875877" y="0"/>
                </a:cubicBezTo>
                <a:cubicBezTo>
                  <a:pt x="2033332" y="25452"/>
                  <a:pt x="2176506" y="6714"/>
                  <a:pt x="2458046" y="0"/>
                </a:cubicBezTo>
                <a:cubicBezTo>
                  <a:pt x="2739586" y="-6714"/>
                  <a:pt x="2933680" y="-9318"/>
                  <a:pt x="3234271" y="0"/>
                </a:cubicBezTo>
                <a:cubicBezTo>
                  <a:pt x="3205438" y="121495"/>
                  <a:pt x="3241329" y="423799"/>
                  <a:pt x="3234271" y="595083"/>
                </a:cubicBezTo>
                <a:cubicBezTo>
                  <a:pt x="3227213" y="766367"/>
                  <a:pt x="3224714" y="1069953"/>
                  <a:pt x="3234271" y="1190166"/>
                </a:cubicBezTo>
                <a:cubicBezTo>
                  <a:pt x="3243828" y="1310379"/>
                  <a:pt x="3260495" y="1567629"/>
                  <a:pt x="3234271" y="1737642"/>
                </a:cubicBezTo>
                <a:cubicBezTo>
                  <a:pt x="3208047" y="1907655"/>
                  <a:pt x="3209416" y="2064839"/>
                  <a:pt x="3234271" y="2380332"/>
                </a:cubicBezTo>
                <a:cubicBezTo>
                  <a:pt x="3083979" y="2374067"/>
                  <a:pt x="2821818" y="2354162"/>
                  <a:pt x="2652102" y="2380332"/>
                </a:cubicBezTo>
                <a:cubicBezTo>
                  <a:pt x="2482386" y="2406502"/>
                  <a:pt x="2324165" y="2385213"/>
                  <a:pt x="2102276" y="2380332"/>
                </a:cubicBezTo>
                <a:cubicBezTo>
                  <a:pt x="1880387" y="2375451"/>
                  <a:pt x="1754755" y="2381412"/>
                  <a:pt x="1423079" y="2380332"/>
                </a:cubicBezTo>
                <a:cubicBezTo>
                  <a:pt x="1091403" y="2379252"/>
                  <a:pt x="1026233" y="2407988"/>
                  <a:pt x="840910" y="2380332"/>
                </a:cubicBezTo>
                <a:cubicBezTo>
                  <a:pt x="655587" y="2352676"/>
                  <a:pt x="391831" y="2403014"/>
                  <a:pt x="0" y="2380332"/>
                </a:cubicBezTo>
                <a:cubicBezTo>
                  <a:pt x="-19650" y="2220379"/>
                  <a:pt x="8283" y="2016283"/>
                  <a:pt x="0" y="1737642"/>
                </a:cubicBezTo>
                <a:cubicBezTo>
                  <a:pt x="-8283" y="1459001"/>
                  <a:pt x="-4408" y="1387841"/>
                  <a:pt x="0" y="1190166"/>
                </a:cubicBezTo>
                <a:cubicBezTo>
                  <a:pt x="4408" y="992491"/>
                  <a:pt x="29513" y="802698"/>
                  <a:pt x="0" y="571280"/>
                </a:cubicBezTo>
                <a:cubicBezTo>
                  <a:pt x="-29513" y="339862"/>
                  <a:pt x="20335" y="190159"/>
                  <a:pt x="0" y="0"/>
                </a:cubicBezTo>
                <a:close/>
              </a:path>
              <a:path w="3234271" h="2380332" stroke="0" extrusionOk="0">
                <a:moveTo>
                  <a:pt x="0" y="0"/>
                </a:moveTo>
                <a:cubicBezTo>
                  <a:pt x="161645" y="17740"/>
                  <a:pt x="391222" y="-12056"/>
                  <a:pt x="614511" y="0"/>
                </a:cubicBezTo>
                <a:cubicBezTo>
                  <a:pt x="837800" y="12056"/>
                  <a:pt x="915682" y="-18068"/>
                  <a:pt x="1164338" y="0"/>
                </a:cubicBezTo>
                <a:cubicBezTo>
                  <a:pt x="1412994" y="18068"/>
                  <a:pt x="1707949" y="29967"/>
                  <a:pt x="1875877" y="0"/>
                </a:cubicBezTo>
                <a:cubicBezTo>
                  <a:pt x="2043805" y="-29967"/>
                  <a:pt x="2296864" y="28030"/>
                  <a:pt x="2490389" y="0"/>
                </a:cubicBezTo>
                <a:cubicBezTo>
                  <a:pt x="2683914" y="-28030"/>
                  <a:pt x="3034064" y="25786"/>
                  <a:pt x="3234271" y="0"/>
                </a:cubicBezTo>
                <a:cubicBezTo>
                  <a:pt x="3228434" y="262458"/>
                  <a:pt x="3203608" y="440216"/>
                  <a:pt x="3234271" y="642690"/>
                </a:cubicBezTo>
                <a:cubicBezTo>
                  <a:pt x="3264935" y="845164"/>
                  <a:pt x="3209277" y="1051895"/>
                  <a:pt x="3234271" y="1237773"/>
                </a:cubicBezTo>
                <a:cubicBezTo>
                  <a:pt x="3259265" y="1423651"/>
                  <a:pt x="3208960" y="1617586"/>
                  <a:pt x="3234271" y="1832856"/>
                </a:cubicBezTo>
                <a:cubicBezTo>
                  <a:pt x="3259582" y="2048126"/>
                  <a:pt x="3212211" y="2138186"/>
                  <a:pt x="3234271" y="2380332"/>
                </a:cubicBezTo>
                <a:cubicBezTo>
                  <a:pt x="3069336" y="2396615"/>
                  <a:pt x="2929223" y="2398413"/>
                  <a:pt x="2652102" y="2380332"/>
                </a:cubicBezTo>
                <a:cubicBezTo>
                  <a:pt x="2374981" y="2362251"/>
                  <a:pt x="2189830" y="2371468"/>
                  <a:pt x="2005248" y="2380332"/>
                </a:cubicBezTo>
                <a:cubicBezTo>
                  <a:pt x="1820666" y="2389196"/>
                  <a:pt x="1545412" y="2381858"/>
                  <a:pt x="1390737" y="2380332"/>
                </a:cubicBezTo>
                <a:cubicBezTo>
                  <a:pt x="1236062" y="2378806"/>
                  <a:pt x="955329" y="2409241"/>
                  <a:pt x="679197" y="2380332"/>
                </a:cubicBezTo>
                <a:cubicBezTo>
                  <a:pt x="403065" y="2351423"/>
                  <a:pt x="181539" y="2392730"/>
                  <a:pt x="0" y="2380332"/>
                </a:cubicBezTo>
                <a:cubicBezTo>
                  <a:pt x="-25526" y="2163408"/>
                  <a:pt x="-16296" y="1968065"/>
                  <a:pt x="0" y="1832856"/>
                </a:cubicBezTo>
                <a:cubicBezTo>
                  <a:pt x="16296" y="1697647"/>
                  <a:pt x="8461" y="1492598"/>
                  <a:pt x="0" y="1237773"/>
                </a:cubicBezTo>
                <a:cubicBezTo>
                  <a:pt x="-8461" y="982948"/>
                  <a:pt x="-22828" y="846559"/>
                  <a:pt x="0" y="666493"/>
                </a:cubicBezTo>
                <a:cubicBezTo>
                  <a:pt x="22828" y="486427"/>
                  <a:pt x="-27514" y="325933"/>
                  <a:pt x="0" y="0"/>
                </a:cubicBezTo>
                <a:close/>
              </a:path>
            </a:pathLst>
          </a:custGeom>
          <a:solidFill>
            <a:schemeClr val="bg2"/>
          </a:solidFill>
          <a:ln w="38100">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en-CH" sz="2400" dirty="0"/>
              <a:t>We need to distinguish between “fast” in absolute terms for a fixed problem size, and “fast” in the sense of how well it scales</a:t>
            </a:r>
          </a:p>
        </p:txBody>
      </p:sp>
      <p:sp>
        <p:nvSpPr>
          <p:cNvPr id="3" name="TextBox 2">
            <a:extLst>
              <a:ext uri="{FF2B5EF4-FFF2-40B4-BE49-F238E27FC236}">
                <a16:creationId xmlns:a16="http://schemas.microsoft.com/office/drawing/2014/main" id="{1D33A5E3-17A0-6084-EC79-5CDACAB78D27}"/>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Tree>
    <p:extLst>
      <p:ext uri="{BB962C8B-B14F-4D97-AF65-F5344CB8AC3E}">
        <p14:creationId xmlns:p14="http://schemas.microsoft.com/office/powerpoint/2010/main" val="17915151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fontScale="90000"/>
          </a:bodyPr>
          <a:lstStyle/>
          <a:p>
            <a:pPr algn="ctr"/>
            <a:r>
              <a:rPr lang="en-CH" sz="5400" dirty="0"/>
              <a:t>COMING UP NEXT: </a:t>
            </a:r>
            <a:br>
              <a:rPr lang="en-CH" sz="5400" dirty="0"/>
            </a:br>
            <a:r>
              <a:rPr lang="en-CH" sz="5400" dirty="0"/>
              <a:t>NumPy and the array data structure</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25</a:t>
            </a:fld>
            <a:endParaRPr lang="en-US"/>
          </a:p>
        </p:txBody>
      </p:sp>
    </p:spTree>
    <p:extLst>
      <p:ext uri="{BB962C8B-B14F-4D97-AF65-F5344CB8AC3E}">
        <p14:creationId xmlns:p14="http://schemas.microsoft.com/office/powerpoint/2010/main" val="23562657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26</a:t>
            </a:fld>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27</a:t>
            </a:fld>
            <a:endParaRPr lang="en-US"/>
          </a:p>
        </p:txBody>
      </p:sp>
    </p:spTree>
    <p:extLst>
      <p:ext uri="{BB962C8B-B14F-4D97-AF65-F5344CB8AC3E}">
        <p14:creationId xmlns:p14="http://schemas.microsoft.com/office/powerpoint/2010/main" val="32630270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graph on a piece of paper&#10;&#10;Description automatically generated">
            <a:extLst>
              <a:ext uri="{FF2B5EF4-FFF2-40B4-BE49-F238E27FC236}">
                <a16:creationId xmlns:a16="http://schemas.microsoft.com/office/drawing/2014/main" id="{32143D91-1904-0CB4-C70E-53E70EEAAD3E}"/>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706782" y="1607271"/>
            <a:ext cx="4060716" cy="5088688"/>
          </a:xfrm>
          <a:prstGeom prst="rect">
            <a:avLst/>
          </a:prstGeom>
        </p:spPr>
      </p:pic>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28</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8" name="TextBox 7">
            <a:extLst>
              <a:ext uri="{FF2B5EF4-FFF2-40B4-BE49-F238E27FC236}">
                <a16:creationId xmlns:a16="http://schemas.microsoft.com/office/drawing/2014/main" id="{C7971566-3187-BA1E-C09B-A41ADED985F7}"/>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a:t>
            </a:r>
          </a:p>
        </p:txBody>
      </p:sp>
      <p:sp>
        <p:nvSpPr>
          <p:cNvPr id="14" name="TextBox 13">
            <a:extLst>
              <a:ext uri="{FF2B5EF4-FFF2-40B4-BE49-F238E27FC236}">
                <a16:creationId xmlns:a16="http://schemas.microsoft.com/office/drawing/2014/main" id="{25BA9A31-ADF9-F5DF-D974-F8923E74423E}"/>
              </a:ext>
            </a:extLst>
          </p:cNvPr>
          <p:cNvSpPr txBox="1"/>
          <p:nvPr/>
        </p:nvSpPr>
        <p:spPr>
          <a:xfrm>
            <a:off x="781100" y="377219"/>
            <a:ext cx="5088688" cy="1569660"/>
          </a:xfrm>
          <a:custGeom>
            <a:avLst/>
            <a:gdLst>
              <a:gd name="connsiteX0" fmla="*/ 0 w 5088688"/>
              <a:gd name="connsiteY0" fmla="*/ 0 h 1569660"/>
              <a:gd name="connsiteX1" fmla="*/ 737860 w 5088688"/>
              <a:gd name="connsiteY1" fmla="*/ 0 h 1569660"/>
              <a:gd name="connsiteX2" fmla="*/ 1424833 w 5088688"/>
              <a:gd name="connsiteY2" fmla="*/ 0 h 1569660"/>
              <a:gd name="connsiteX3" fmla="*/ 2060919 w 5088688"/>
              <a:gd name="connsiteY3" fmla="*/ 0 h 1569660"/>
              <a:gd name="connsiteX4" fmla="*/ 2697005 w 5088688"/>
              <a:gd name="connsiteY4" fmla="*/ 0 h 1569660"/>
              <a:gd name="connsiteX5" fmla="*/ 3434864 w 5088688"/>
              <a:gd name="connsiteY5" fmla="*/ 0 h 1569660"/>
              <a:gd name="connsiteX6" fmla="*/ 4121837 w 5088688"/>
              <a:gd name="connsiteY6" fmla="*/ 0 h 1569660"/>
              <a:gd name="connsiteX7" fmla="*/ 5088688 w 5088688"/>
              <a:gd name="connsiteY7" fmla="*/ 0 h 1569660"/>
              <a:gd name="connsiteX8" fmla="*/ 5088688 w 5088688"/>
              <a:gd name="connsiteY8" fmla="*/ 507523 h 1569660"/>
              <a:gd name="connsiteX9" fmla="*/ 5088688 w 5088688"/>
              <a:gd name="connsiteY9" fmla="*/ 983654 h 1569660"/>
              <a:gd name="connsiteX10" fmla="*/ 5088688 w 5088688"/>
              <a:gd name="connsiteY10" fmla="*/ 1569660 h 1569660"/>
              <a:gd name="connsiteX11" fmla="*/ 4554376 w 5088688"/>
              <a:gd name="connsiteY11" fmla="*/ 1569660 h 1569660"/>
              <a:gd name="connsiteX12" fmla="*/ 3816516 w 5088688"/>
              <a:gd name="connsiteY12" fmla="*/ 1569660 h 1569660"/>
              <a:gd name="connsiteX13" fmla="*/ 3231317 w 5088688"/>
              <a:gd name="connsiteY13" fmla="*/ 1569660 h 1569660"/>
              <a:gd name="connsiteX14" fmla="*/ 2493457 w 5088688"/>
              <a:gd name="connsiteY14" fmla="*/ 1569660 h 1569660"/>
              <a:gd name="connsiteX15" fmla="*/ 1959145 w 5088688"/>
              <a:gd name="connsiteY15" fmla="*/ 1569660 h 1569660"/>
              <a:gd name="connsiteX16" fmla="*/ 1475720 w 5088688"/>
              <a:gd name="connsiteY16" fmla="*/ 1569660 h 1569660"/>
              <a:gd name="connsiteX17" fmla="*/ 992294 w 5088688"/>
              <a:gd name="connsiteY17" fmla="*/ 1569660 h 1569660"/>
              <a:gd name="connsiteX18" fmla="*/ 0 w 5088688"/>
              <a:gd name="connsiteY18" fmla="*/ 1569660 h 1569660"/>
              <a:gd name="connsiteX19" fmla="*/ 0 w 5088688"/>
              <a:gd name="connsiteY19" fmla="*/ 1093530 h 1569660"/>
              <a:gd name="connsiteX20" fmla="*/ 0 w 5088688"/>
              <a:gd name="connsiteY20" fmla="*/ 538917 h 1569660"/>
              <a:gd name="connsiteX21" fmla="*/ 0 w 5088688"/>
              <a:gd name="connsiteY21" fmla="*/ 0 h 1569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088688" h="1569660" fill="none" extrusionOk="0">
                <a:moveTo>
                  <a:pt x="0" y="0"/>
                </a:moveTo>
                <a:cubicBezTo>
                  <a:pt x="269150" y="19128"/>
                  <a:pt x="435573" y="-20518"/>
                  <a:pt x="737860" y="0"/>
                </a:cubicBezTo>
                <a:cubicBezTo>
                  <a:pt x="1040147" y="20518"/>
                  <a:pt x="1122289" y="22151"/>
                  <a:pt x="1424833" y="0"/>
                </a:cubicBezTo>
                <a:cubicBezTo>
                  <a:pt x="1727377" y="-22151"/>
                  <a:pt x="1871730" y="-23125"/>
                  <a:pt x="2060919" y="0"/>
                </a:cubicBezTo>
                <a:cubicBezTo>
                  <a:pt x="2250108" y="23125"/>
                  <a:pt x="2499951" y="25119"/>
                  <a:pt x="2697005" y="0"/>
                </a:cubicBezTo>
                <a:cubicBezTo>
                  <a:pt x="2894059" y="-25119"/>
                  <a:pt x="3179891" y="-4076"/>
                  <a:pt x="3434864" y="0"/>
                </a:cubicBezTo>
                <a:cubicBezTo>
                  <a:pt x="3689837" y="4076"/>
                  <a:pt x="3873950" y="3661"/>
                  <a:pt x="4121837" y="0"/>
                </a:cubicBezTo>
                <a:cubicBezTo>
                  <a:pt x="4369724" y="-3661"/>
                  <a:pt x="4786595" y="11823"/>
                  <a:pt x="5088688" y="0"/>
                </a:cubicBezTo>
                <a:cubicBezTo>
                  <a:pt x="5109790" y="151632"/>
                  <a:pt x="5080771" y="375428"/>
                  <a:pt x="5088688" y="507523"/>
                </a:cubicBezTo>
                <a:cubicBezTo>
                  <a:pt x="5096605" y="639618"/>
                  <a:pt x="5066157" y="772214"/>
                  <a:pt x="5088688" y="983654"/>
                </a:cubicBezTo>
                <a:cubicBezTo>
                  <a:pt x="5111219" y="1195094"/>
                  <a:pt x="5073672" y="1417210"/>
                  <a:pt x="5088688" y="1569660"/>
                </a:cubicBezTo>
                <a:cubicBezTo>
                  <a:pt x="4882692" y="1556466"/>
                  <a:pt x="4695352" y="1543154"/>
                  <a:pt x="4554376" y="1569660"/>
                </a:cubicBezTo>
                <a:cubicBezTo>
                  <a:pt x="4413400" y="1596166"/>
                  <a:pt x="4091092" y="1566858"/>
                  <a:pt x="3816516" y="1569660"/>
                </a:cubicBezTo>
                <a:cubicBezTo>
                  <a:pt x="3541940" y="1572462"/>
                  <a:pt x="3401724" y="1581061"/>
                  <a:pt x="3231317" y="1569660"/>
                </a:cubicBezTo>
                <a:cubicBezTo>
                  <a:pt x="3060910" y="1558259"/>
                  <a:pt x="2674313" y="1547445"/>
                  <a:pt x="2493457" y="1569660"/>
                </a:cubicBezTo>
                <a:cubicBezTo>
                  <a:pt x="2312601" y="1591875"/>
                  <a:pt x="2151958" y="1550693"/>
                  <a:pt x="1959145" y="1569660"/>
                </a:cubicBezTo>
                <a:cubicBezTo>
                  <a:pt x="1766332" y="1588627"/>
                  <a:pt x="1625763" y="1573931"/>
                  <a:pt x="1475720" y="1569660"/>
                </a:cubicBezTo>
                <a:cubicBezTo>
                  <a:pt x="1325678" y="1565389"/>
                  <a:pt x="1171346" y="1562375"/>
                  <a:pt x="992294" y="1569660"/>
                </a:cubicBezTo>
                <a:cubicBezTo>
                  <a:pt x="813242" y="1576945"/>
                  <a:pt x="417775" y="1618579"/>
                  <a:pt x="0" y="1569660"/>
                </a:cubicBezTo>
                <a:cubicBezTo>
                  <a:pt x="-9866" y="1397061"/>
                  <a:pt x="15307" y="1205752"/>
                  <a:pt x="0" y="1093530"/>
                </a:cubicBezTo>
                <a:cubicBezTo>
                  <a:pt x="-15307" y="981308"/>
                  <a:pt x="-25287" y="747193"/>
                  <a:pt x="0" y="538917"/>
                </a:cubicBezTo>
                <a:cubicBezTo>
                  <a:pt x="25287" y="330641"/>
                  <a:pt x="22932" y="190748"/>
                  <a:pt x="0" y="0"/>
                </a:cubicBezTo>
                <a:close/>
              </a:path>
              <a:path w="5088688" h="1569660" stroke="0" extrusionOk="0">
                <a:moveTo>
                  <a:pt x="0" y="0"/>
                </a:moveTo>
                <a:cubicBezTo>
                  <a:pt x="155790" y="-16466"/>
                  <a:pt x="320079" y="-24636"/>
                  <a:pt x="585199" y="0"/>
                </a:cubicBezTo>
                <a:cubicBezTo>
                  <a:pt x="850319" y="24636"/>
                  <a:pt x="911460" y="-20167"/>
                  <a:pt x="1068624" y="0"/>
                </a:cubicBezTo>
                <a:cubicBezTo>
                  <a:pt x="1225789" y="20167"/>
                  <a:pt x="1455469" y="29668"/>
                  <a:pt x="1806484" y="0"/>
                </a:cubicBezTo>
                <a:cubicBezTo>
                  <a:pt x="2157499" y="-29668"/>
                  <a:pt x="2222241" y="9931"/>
                  <a:pt x="2391683" y="0"/>
                </a:cubicBezTo>
                <a:cubicBezTo>
                  <a:pt x="2561125" y="-9931"/>
                  <a:pt x="2825211" y="-2978"/>
                  <a:pt x="2976882" y="0"/>
                </a:cubicBezTo>
                <a:cubicBezTo>
                  <a:pt x="3128553" y="2978"/>
                  <a:pt x="3540696" y="-15038"/>
                  <a:pt x="3714742" y="0"/>
                </a:cubicBezTo>
                <a:cubicBezTo>
                  <a:pt x="3888788" y="15038"/>
                  <a:pt x="4063595" y="10737"/>
                  <a:pt x="4249054" y="0"/>
                </a:cubicBezTo>
                <a:cubicBezTo>
                  <a:pt x="4434513" y="-10737"/>
                  <a:pt x="4764658" y="40463"/>
                  <a:pt x="5088688" y="0"/>
                </a:cubicBezTo>
                <a:cubicBezTo>
                  <a:pt x="5065743" y="217448"/>
                  <a:pt x="5077033" y="294319"/>
                  <a:pt x="5088688" y="554613"/>
                </a:cubicBezTo>
                <a:cubicBezTo>
                  <a:pt x="5100343" y="814907"/>
                  <a:pt x="5066070" y="922071"/>
                  <a:pt x="5088688" y="1046440"/>
                </a:cubicBezTo>
                <a:cubicBezTo>
                  <a:pt x="5111306" y="1170809"/>
                  <a:pt x="5093390" y="1440971"/>
                  <a:pt x="5088688" y="1569660"/>
                </a:cubicBezTo>
                <a:cubicBezTo>
                  <a:pt x="4868739" y="1583194"/>
                  <a:pt x="4725618" y="1589103"/>
                  <a:pt x="4401715" y="1569660"/>
                </a:cubicBezTo>
                <a:cubicBezTo>
                  <a:pt x="4077812" y="1550217"/>
                  <a:pt x="3857915" y="1587007"/>
                  <a:pt x="3663855" y="1569660"/>
                </a:cubicBezTo>
                <a:cubicBezTo>
                  <a:pt x="3469795" y="1552313"/>
                  <a:pt x="3130935" y="1558248"/>
                  <a:pt x="2925996" y="1569660"/>
                </a:cubicBezTo>
                <a:cubicBezTo>
                  <a:pt x="2721057" y="1581072"/>
                  <a:pt x="2500331" y="1545791"/>
                  <a:pt x="2391683" y="1569660"/>
                </a:cubicBezTo>
                <a:cubicBezTo>
                  <a:pt x="2283035" y="1593529"/>
                  <a:pt x="1975802" y="1555674"/>
                  <a:pt x="1755597" y="1569660"/>
                </a:cubicBezTo>
                <a:cubicBezTo>
                  <a:pt x="1535392" y="1583646"/>
                  <a:pt x="1247971" y="1577209"/>
                  <a:pt x="1017738" y="1569660"/>
                </a:cubicBezTo>
                <a:cubicBezTo>
                  <a:pt x="787505" y="1562111"/>
                  <a:pt x="420370" y="1530756"/>
                  <a:pt x="0" y="1569660"/>
                </a:cubicBezTo>
                <a:cubicBezTo>
                  <a:pt x="-2413" y="1362618"/>
                  <a:pt x="-13174" y="1255442"/>
                  <a:pt x="0" y="1093530"/>
                </a:cubicBezTo>
                <a:cubicBezTo>
                  <a:pt x="13174" y="931618"/>
                  <a:pt x="-10247" y="769363"/>
                  <a:pt x="0" y="601703"/>
                </a:cubicBezTo>
                <a:cubicBezTo>
                  <a:pt x="10247" y="434043"/>
                  <a:pt x="-17938" y="265727"/>
                  <a:pt x="0" y="0"/>
                </a:cubicBezTo>
                <a:close/>
              </a:path>
            </a:pathLst>
          </a:custGeom>
          <a:solidFill>
            <a:schemeClr val="bg2"/>
          </a:solidFill>
          <a:ln w="38100">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en-CH" sz="2400" dirty="0"/>
              <a:t>We need to distinguish between “fast” in absolute terms for a fixed problem size, and “fast” in the sense of how well it scales</a:t>
            </a:r>
          </a:p>
        </p:txBody>
      </p:sp>
      <p:sp>
        <p:nvSpPr>
          <p:cNvPr id="15" name="TextBox 14">
            <a:extLst>
              <a:ext uri="{FF2B5EF4-FFF2-40B4-BE49-F238E27FC236}">
                <a16:creationId xmlns:a16="http://schemas.microsoft.com/office/drawing/2014/main" id="{A82CF50C-CF1F-0129-FD43-2770A8A67609}"/>
              </a:ext>
            </a:extLst>
          </p:cNvPr>
          <p:cNvSpPr txBox="1"/>
          <p:nvPr/>
        </p:nvSpPr>
        <p:spPr>
          <a:xfrm>
            <a:off x="3642103" y="4756332"/>
            <a:ext cx="1615008" cy="523220"/>
          </a:xfrm>
          <a:prstGeom prst="rect">
            <a:avLst/>
          </a:prstGeom>
          <a:solidFill>
            <a:schemeClr val="bg1"/>
          </a:solidFill>
        </p:spPr>
        <p:txBody>
          <a:bodyPr wrap="square" rtlCol="0">
            <a:spAutoFit/>
          </a:bodyPr>
          <a:lstStyle/>
          <a:p>
            <a:pPr algn="ctr"/>
            <a:r>
              <a:rPr lang="en-CH" sz="1400" dirty="0"/>
              <a:t>Fast execution</a:t>
            </a:r>
          </a:p>
          <a:p>
            <a:pPr algn="ctr"/>
            <a:r>
              <a:rPr lang="en-CH" sz="1400" dirty="0"/>
              <a:t>Slow scaling O(n^2)</a:t>
            </a:r>
          </a:p>
        </p:txBody>
      </p:sp>
      <p:sp>
        <p:nvSpPr>
          <p:cNvPr id="16" name="TextBox 15">
            <a:extLst>
              <a:ext uri="{FF2B5EF4-FFF2-40B4-BE49-F238E27FC236}">
                <a16:creationId xmlns:a16="http://schemas.microsoft.com/office/drawing/2014/main" id="{EA5AECDC-A10E-32BD-18B0-C55C633B838F}"/>
              </a:ext>
            </a:extLst>
          </p:cNvPr>
          <p:cNvSpPr txBox="1"/>
          <p:nvPr/>
        </p:nvSpPr>
        <p:spPr>
          <a:xfrm>
            <a:off x="1154361" y="3484580"/>
            <a:ext cx="1615008" cy="523220"/>
          </a:xfrm>
          <a:prstGeom prst="rect">
            <a:avLst/>
          </a:prstGeom>
          <a:solidFill>
            <a:schemeClr val="bg1"/>
          </a:solidFill>
        </p:spPr>
        <p:txBody>
          <a:bodyPr wrap="square" rtlCol="0">
            <a:spAutoFit/>
          </a:bodyPr>
          <a:lstStyle/>
          <a:p>
            <a:pPr algn="ctr"/>
            <a:r>
              <a:rPr lang="en-CH" sz="1400" dirty="0"/>
              <a:t>Slow execution</a:t>
            </a:r>
          </a:p>
          <a:p>
            <a:pPr algn="ctr"/>
            <a:r>
              <a:rPr lang="en-CH" sz="1400" dirty="0"/>
              <a:t>Fast scaling O(n)</a:t>
            </a:r>
          </a:p>
        </p:txBody>
      </p:sp>
      <p:sp>
        <p:nvSpPr>
          <p:cNvPr id="18" name="TextBox 17">
            <a:extLst>
              <a:ext uri="{FF2B5EF4-FFF2-40B4-BE49-F238E27FC236}">
                <a16:creationId xmlns:a16="http://schemas.microsoft.com/office/drawing/2014/main" id="{7379D3E7-ECA2-BE8B-6C78-248DADC922AF}"/>
              </a:ext>
            </a:extLst>
          </p:cNvPr>
          <p:cNvSpPr txBox="1"/>
          <p:nvPr/>
        </p:nvSpPr>
        <p:spPr>
          <a:xfrm>
            <a:off x="4527936" y="3638468"/>
            <a:ext cx="1615008" cy="738664"/>
          </a:xfrm>
          <a:prstGeom prst="rect">
            <a:avLst/>
          </a:prstGeom>
          <a:solidFill>
            <a:schemeClr val="bg1"/>
          </a:solidFill>
        </p:spPr>
        <p:txBody>
          <a:bodyPr wrap="square" rtlCol="0">
            <a:spAutoFit/>
          </a:bodyPr>
          <a:lstStyle/>
          <a:p>
            <a:pPr algn="ctr"/>
            <a:r>
              <a:rPr lang="en-CH" sz="1400" dirty="0">
                <a:solidFill>
                  <a:srgbClr val="56D72C"/>
                </a:solidFill>
              </a:rPr>
              <a:t>Parallelizing, rewriting in faster language</a:t>
            </a:r>
          </a:p>
        </p:txBody>
      </p:sp>
      <p:sp>
        <p:nvSpPr>
          <p:cNvPr id="19" name="Down Arrow 18">
            <a:extLst>
              <a:ext uri="{FF2B5EF4-FFF2-40B4-BE49-F238E27FC236}">
                <a16:creationId xmlns:a16="http://schemas.microsoft.com/office/drawing/2014/main" id="{280F861B-5238-39CC-77BF-CE3B215C879C}"/>
              </a:ext>
            </a:extLst>
          </p:cNvPr>
          <p:cNvSpPr/>
          <p:nvPr/>
        </p:nvSpPr>
        <p:spPr>
          <a:xfrm>
            <a:off x="2351584" y="4297120"/>
            <a:ext cx="216024" cy="360040"/>
          </a:xfrm>
          <a:prstGeom prst="downArrow">
            <a:avLst/>
          </a:prstGeom>
          <a:solidFill>
            <a:srgbClr val="56D7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21" name="Straight Connector 20">
            <a:extLst>
              <a:ext uri="{FF2B5EF4-FFF2-40B4-BE49-F238E27FC236}">
                <a16:creationId xmlns:a16="http://schemas.microsoft.com/office/drawing/2014/main" id="{1552B704-FED8-38FF-E2FB-583B3C348730}"/>
              </a:ext>
            </a:extLst>
          </p:cNvPr>
          <p:cNvCxnSpPr/>
          <p:nvPr/>
        </p:nvCxnSpPr>
        <p:spPr>
          <a:xfrm flipV="1">
            <a:off x="1364705" y="3589685"/>
            <a:ext cx="3600400" cy="1728192"/>
          </a:xfrm>
          <a:prstGeom prst="line">
            <a:avLst/>
          </a:prstGeom>
          <a:ln w="28575">
            <a:solidFill>
              <a:srgbClr val="56D72C"/>
            </a:solidFill>
          </a:ln>
        </p:spPr>
        <p:style>
          <a:lnRef idx="1">
            <a:schemeClr val="accent1"/>
          </a:lnRef>
          <a:fillRef idx="0">
            <a:schemeClr val="accent1"/>
          </a:fillRef>
          <a:effectRef idx="0">
            <a:schemeClr val="accent1"/>
          </a:effectRef>
          <a:fontRef idx="minor">
            <a:schemeClr val="tx1"/>
          </a:fontRef>
        </p:style>
      </p:cxnSp>
      <p:sp>
        <p:nvSpPr>
          <p:cNvPr id="22" name="Down Arrow 21">
            <a:extLst>
              <a:ext uri="{FF2B5EF4-FFF2-40B4-BE49-F238E27FC236}">
                <a16:creationId xmlns:a16="http://schemas.microsoft.com/office/drawing/2014/main" id="{1747AEDC-E8CD-4392-C055-2CFA78F790EE}"/>
              </a:ext>
            </a:extLst>
          </p:cNvPr>
          <p:cNvSpPr/>
          <p:nvPr/>
        </p:nvSpPr>
        <p:spPr>
          <a:xfrm>
            <a:off x="1853853" y="4545124"/>
            <a:ext cx="216024" cy="360040"/>
          </a:xfrm>
          <a:prstGeom prst="downArrow">
            <a:avLst/>
          </a:prstGeom>
          <a:solidFill>
            <a:srgbClr val="56D7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3" name="Down Arrow 22">
            <a:extLst>
              <a:ext uri="{FF2B5EF4-FFF2-40B4-BE49-F238E27FC236}">
                <a16:creationId xmlns:a16="http://schemas.microsoft.com/office/drawing/2014/main" id="{2E50F949-2FB3-6A7A-7C38-9FCBF91ADEB3}"/>
              </a:ext>
            </a:extLst>
          </p:cNvPr>
          <p:cNvSpPr/>
          <p:nvPr/>
        </p:nvSpPr>
        <p:spPr>
          <a:xfrm>
            <a:off x="2861837" y="4061358"/>
            <a:ext cx="216024" cy="360040"/>
          </a:xfrm>
          <a:prstGeom prst="downArrow">
            <a:avLst/>
          </a:prstGeom>
          <a:solidFill>
            <a:srgbClr val="56D72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2355250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3</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658294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4</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grpSp>
        <p:nvGrpSpPr>
          <p:cNvPr id="10" name="Group 9">
            <a:extLst>
              <a:ext uri="{FF2B5EF4-FFF2-40B4-BE49-F238E27FC236}">
                <a16:creationId xmlns:a16="http://schemas.microsoft.com/office/drawing/2014/main" id="{628CE088-4867-D855-D570-1F346913A01A}"/>
              </a:ext>
            </a:extLst>
          </p:cNvPr>
          <p:cNvGrpSpPr/>
          <p:nvPr/>
        </p:nvGrpSpPr>
        <p:grpSpPr>
          <a:xfrm>
            <a:off x="1364618" y="1844824"/>
            <a:ext cx="4521793" cy="3615634"/>
            <a:chOff x="263352" y="3535866"/>
            <a:chExt cx="3441674" cy="2751969"/>
          </a:xfrm>
        </p:grpSpPr>
        <p:grpSp>
          <p:nvGrpSpPr>
            <p:cNvPr id="12" name="Group 11">
              <a:extLst>
                <a:ext uri="{FF2B5EF4-FFF2-40B4-BE49-F238E27FC236}">
                  <a16:creationId xmlns:a16="http://schemas.microsoft.com/office/drawing/2014/main" id="{A21B2344-8FFA-42A2-270A-ED3D52418851}"/>
                </a:ext>
              </a:extLst>
            </p:cNvPr>
            <p:cNvGrpSpPr/>
            <p:nvPr/>
          </p:nvGrpSpPr>
          <p:grpSpPr>
            <a:xfrm>
              <a:off x="297778" y="3538731"/>
              <a:ext cx="3407248" cy="2749104"/>
              <a:chOff x="675011" y="3533758"/>
              <a:chExt cx="3407248" cy="2749104"/>
            </a:xfrm>
          </p:grpSpPr>
          <p:pic>
            <p:nvPicPr>
              <p:cNvPr id="15" name="Picture 6" descr="What are the Characteristics of Sound Waves?">
                <a:extLst>
                  <a:ext uri="{FF2B5EF4-FFF2-40B4-BE49-F238E27FC236}">
                    <a16:creationId xmlns:a16="http://schemas.microsoft.com/office/drawing/2014/main" id="{054CB2DB-B7F2-76B6-B7B9-ED1D6B82931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6311"/>
              <a:stretch/>
            </p:blipFill>
            <p:spPr bwMode="auto">
              <a:xfrm>
                <a:off x="675011" y="3533758"/>
                <a:ext cx="3407248" cy="2308257"/>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8FA08EE9-A1C8-13B0-D6B0-E8AD7454C69E}"/>
                  </a:ext>
                </a:extLst>
              </p:cNvPr>
              <p:cNvSpPr txBox="1"/>
              <p:nvPr/>
            </p:nvSpPr>
            <p:spPr>
              <a:xfrm>
                <a:off x="1117504" y="5882752"/>
                <a:ext cx="190383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grpSp>
        <p:pic>
          <p:nvPicPr>
            <p:cNvPr id="14" name="Picture 6" descr="What are the Characteristics of Sound Waves?">
              <a:extLst>
                <a:ext uri="{FF2B5EF4-FFF2-40B4-BE49-F238E27FC236}">
                  <a16:creationId xmlns:a16="http://schemas.microsoft.com/office/drawing/2014/main" id="{7C4E5314-4320-F214-FFE6-08E6D9666F9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557" r="91137"/>
            <a:stretch/>
          </p:blipFill>
          <p:spPr bwMode="auto">
            <a:xfrm>
              <a:off x="263352" y="3535866"/>
              <a:ext cx="216024" cy="230825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Group 17">
            <a:extLst>
              <a:ext uri="{FF2B5EF4-FFF2-40B4-BE49-F238E27FC236}">
                <a16:creationId xmlns:a16="http://schemas.microsoft.com/office/drawing/2014/main" id="{C7EE184A-D2DA-43CA-8616-5E63C1FA3F1E}"/>
              </a:ext>
            </a:extLst>
          </p:cNvPr>
          <p:cNvGrpSpPr/>
          <p:nvPr/>
        </p:nvGrpSpPr>
        <p:grpSpPr>
          <a:xfrm>
            <a:off x="6738392" y="2055865"/>
            <a:ext cx="3744416" cy="3562939"/>
            <a:chOff x="3531156" y="3672464"/>
            <a:chExt cx="2742561" cy="2609640"/>
          </a:xfrm>
        </p:grpSpPr>
        <p:pic>
          <p:nvPicPr>
            <p:cNvPr id="19" name="Picture 18">
              <a:extLst>
                <a:ext uri="{FF2B5EF4-FFF2-40B4-BE49-F238E27FC236}">
                  <a16:creationId xmlns:a16="http://schemas.microsoft.com/office/drawing/2014/main" id="{89761390-8FC2-222B-FB4B-E8EAA2C3545C}"/>
                </a:ext>
              </a:extLst>
            </p:cNvPr>
            <p:cNvPicPr>
              <a:picLocks noChangeAspect="1"/>
            </p:cNvPicPr>
            <p:nvPr/>
          </p:nvPicPr>
          <p:blipFill>
            <a:blip r:embed="rId5"/>
            <a:stretch>
              <a:fillRect/>
            </a:stretch>
          </p:blipFill>
          <p:spPr>
            <a:xfrm>
              <a:off x="3531156" y="3672464"/>
              <a:ext cx="2742561" cy="2035060"/>
            </a:xfrm>
            <a:prstGeom prst="rect">
              <a:avLst/>
            </a:prstGeom>
          </p:spPr>
        </p:pic>
        <p:sp>
          <p:nvSpPr>
            <p:cNvPr id="20" name="TextBox 19">
              <a:extLst>
                <a:ext uri="{FF2B5EF4-FFF2-40B4-BE49-F238E27FC236}">
                  <a16:creationId xmlns:a16="http://schemas.microsoft.com/office/drawing/2014/main" id="{CD933E50-6498-7AF2-901E-B9DFAACAAF4F}"/>
                </a:ext>
              </a:extLst>
            </p:cNvPr>
            <p:cNvSpPr txBox="1"/>
            <p:nvPr/>
          </p:nvSpPr>
          <p:spPr>
            <a:xfrm>
              <a:off x="3976184" y="5881994"/>
              <a:ext cx="1852504"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grpSp>
    </p:spTree>
    <p:extLst>
      <p:ext uri="{BB962C8B-B14F-4D97-AF65-F5344CB8AC3E}">
        <p14:creationId xmlns:p14="http://schemas.microsoft.com/office/powerpoint/2010/main" val="1707811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5</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grpSp>
        <p:nvGrpSpPr>
          <p:cNvPr id="22" name="Group 21">
            <a:extLst>
              <a:ext uri="{FF2B5EF4-FFF2-40B4-BE49-F238E27FC236}">
                <a16:creationId xmlns:a16="http://schemas.microsoft.com/office/drawing/2014/main" id="{A8DC67A2-0000-9A8D-D727-22DFE5E5BA84}"/>
              </a:ext>
            </a:extLst>
          </p:cNvPr>
          <p:cNvGrpSpPr/>
          <p:nvPr/>
        </p:nvGrpSpPr>
        <p:grpSpPr>
          <a:xfrm>
            <a:off x="7061507" y="2738603"/>
            <a:ext cx="4393988" cy="1882595"/>
            <a:chOff x="7523521" y="5671138"/>
            <a:chExt cx="4393988" cy="1882595"/>
          </a:xfrm>
        </p:grpSpPr>
        <p:pic>
          <p:nvPicPr>
            <p:cNvPr id="23" name="Picture 22">
              <a:extLst>
                <a:ext uri="{FF2B5EF4-FFF2-40B4-BE49-F238E27FC236}">
                  <a16:creationId xmlns:a16="http://schemas.microsoft.com/office/drawing/2014/main" id="{BD75513A-9150-8BD5-41D2-4A8C77B3D744}"/>
                </a:ext>
              </a:extLst>
            </p:cNvPr>
            <p:cNvPicPr>
              <a:picLocks noChangeAspect="1"/>
            </p:cNvPicPr>
            <p:nvPr/>
          </p:nvPicPr>
          <p:blipFill>
            <a:blip r:embed="rId4"/>
            <a:stretch>
              <a:fillRect/>
            </a:stretch>
          </p:blipFill>
          <p:spPr>
            <a:xfrm>
              <a:off x="7523521" y="5671138"/>
              <a:ext cx="4393988" cy="949520"/>
            </a:xfrm>
            <a:prstGeom prst="rect">
              <a:avLst/>
            </a:prstGeom>
          </p:spPr>
        </p:pic>
        <p:sp>
          <p:nvSpPr>
            <p:cNvPr id="24" name="TextBox 23">
              <a:extLst>
                <a:ext uri="{FF2B5EF4-FFF2-40B4-BE49-F238E27FC236}">
                  <a16:creationId xmlns:a16="http://schemas.microsoft.com/office/drawing/2014/main" id="{13610419-F7FB-35C8-B4AA-30A8C342C763}"/>
                </a:ext>
              </a:extLst>
            </p:cNvPr>
            <p:cNvSpPr txBox="1"/>
            <p:nvPr/>
          </p:nvSpPr>
          <p:spPr>
            <a:xfrm>
              <a:off x="9053342" y="7153623"/>
              <a:ext cx="1334346" cy="400110"/>
            </a:xfrm>
            <a:prstGeom prst="rect">
              <a:avLst/>
            </a:prstGeom>
            <a:solidFill>
              <a:schemeClr val="accent6">
                <a:lumMod val="20000"/>
                <a:lumOff val="80000"/>
              </a:schemeClr>
            </a:solidFill>
          </p:spPr>
          <p:txBody>
            <a:bodyPr wrap="square">
              <a:spAutoFit/>
            </a:bodyPr>
            <a:lstStyle/>
            <a:p>
              <a:pPr algn="ctr"/>
              <a:r>
                <a:rPr lang="en-US" sz="2000" dirty="0"/>
                <a:t>dictionary</a:t>
              </a:r>
              <a:endParaRPr lang="en-CH" sz="1400" dirty="0"/>
            </a:p>
          </p:txBody>
        </p:sp>
      </p:grpSp>
      <p:grpSp>
        <p:nvGrpSpPr>
          <p:cNvPr id="25" name="Group 24">
            <a:extLst>
              <a:ext uri="{FF2B5EF4-FFF2-40B4-BE49-F238E27FC236}">
                <a16:creationId xmlns:a16="http://schemas.microsoft.com/office/drawing/2014/main" id="{33EDAA3C-C1DE-B92D-6271-3F7ECC7B5008}"/>
              </a:ext>
            </a:extLst>
          </p:cNvPr>
          <p:cNvGrpSpPr/>
          <p:nvPr/>
        </p:nvGrpSpPr>
        <p:grpSpPr>
          <a:xfrm>
            <a:off x="1087582" y="2387371"/>
            <a:ext cx="5278100" cy="2410960"/>
            <a:chOff x="6553819" y="1240455"/>
            <a:chExt cx="3658458" cy="1671131"/>
          </a:xfrm>
        </p:grpSpPr>
        <p:sp>
          <p:nvSpPr>
            <p:cNvPr id="26" name="TextBox 25">
              <a:extLst>
                <a:ext uri="{FF2B5EF4-FFF2-40B4-BE49-F238E27FC236}">
                  <a16:creationId xmlns:a16="http://schemas.microsoft.com/office/drawing/2014/main" id="{171D3103-EDD5-BFED-1F53-7E642923253A}"/>
                </a:ext>
              </a:extLst>
            </p:cNvPr>
            <p:cNvSpPr txBox="1"/>
            <p:nvPr/>
          </p:nvSpPr>
          <p:spPr>
            <a:xfrm>
              <a:off x="7107096" y="2511476"/>
              <a:ext cx="2551904" cy="400110"/>
            </a:xfrm>
            <a:prstGeom prst="rect">
              <a:avLst/>
            </a:prstGeom>
            <a:solidFill>
              <a:srgbClr val="F0D0D5"/>
            </a:solidFill>
          </p:spPr>
          <p:txBody>
            <a:bodyPr wrap="square" rtlCol="0">
              <a:spAutoFit/>
            </a:bodyPr>
            <a:lstStyle/>
            <a:p>
              <a:pPr algn="ctr"/>
              <a:r>
                <a:rPr lang="en-US" sz="2000" dirty="0"/>
                <a:t>phone book entries?</a:t>
              </a:r>
              <a:endParaRPr lang="en-CH" sz="2000" dirty="0"/>
            </a:p>
          </p:txBody>
        </p:sp>
        <p:pic>
          <p:nvPicPr>
            <p:cNvPr id="27" name="Picture 2" descr="Local US telephone directory - Fonts In Use">
              <a:extLst>
                <a:ext uri="{FF2B5EF4-FFF2-40B4-BE49-F238E27FC236}">
                  <a16:creationId xmlns:a16="http://schemas.microsoft.com/office/drawing/2014/main" id="{D5123390-ACB2-9891-CFF1-F217D2A0F58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523" t="44928" r="34134" b="27385"/>
            <a:stretch/>
          </p:blipFill>
          <p:spPr bwMode="auto">
            <a:xfrm>
              <a:off x="6553819" y="1240455"/>
              <a:ext cx="3658458" cy="1145055"/>
            </a:xfrm>
            <a:prstGeom prst="rect">
              <a:avLst/>
            </a:prstGeom>
            <a:noFill/>
            <a:extLst>
              <a:ext uri="{909E8E84-426E-40DD-AFC4-6F175D3DCCD1}">
                <a14:hiddenFill xmlns:a14="http://schemas.microsoft.com/office/drawing/2010/main">
                  <a:solidFill>
                    <a:srgbClr val="FFFFFF"/>
                  </a:solidFill>
                </a14:hiddenFill>
              </a:ext>
            </a:extLst>
          </p:spPr>
        </p:pic>
      </p:grpSp>
      <p:sp>
        <p:nvSpPr>
          <p:cNvPr id="28" name="TextBox 27">
            <a:extLst>
              <a:ext uri="{FF2B5EF4-FFF2-40B4-BE49-F238E27FC236}">
                <a16:creationId xmlns:a16="http://schemas.microsoft.com/office/drawing/2014/main" id="{229FE598-6026-E6BA-F39E-7727EAE0D650}"/>
              </a:ext>
            </a:extLst>
          </p:cNvPr>
          <p:cNvSpPr txBox="1"/>
          <p:nvPr/>
        </p:nvSpPr>
        <p:spPr>
          <a:xfrm>
            <a:off x="6960096" y="5229200"/>
            <a:ext cx="2520280" cy="646331"/>
          </a:xfrm>
          <a:prstGeom prst="rect">
            <a:avLst/>
          </a:prstGeom>
          <a:solidFill>
            <a:srgbClr val="FFFF00"/>
          </a:solidFill>
        </p:spPr>
        <p:txBody>
          <a:bodyPr wrap="square" rtlCol="0">
            <a:spAutoFit/>
          </a:bodyPr>
          <a:lstStyle/>
          <a:p>
            <a:r>
              <a:rPr lang="en-CH" dirty="0"/>
              <a:t>maybe this one with a table?</a:t>
            </a:r>
          </a:p>
        </p:txBody>
      </p:sp>
    </p:spTree>
    <p:extLst>
      <p:ext uri="{BB962C8B-B14F-4D97-AF65-F5344CB8AC3E}">
        <p14:creationId xmlns:p14="http://schemas.microsoft.com/office/powerpoint/2010/main" val="138053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6</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grpSp>
        <p:nvGrpSpPr>
          <p:cNvPr id="2" name="Group 1">
            <a:extLst>
              <a:ext uri="{FF2B5EF4-FFF2-40B4-BE49-F238E27FC236}">
                <a16:creationId xmlns:a16="http://schemas.microsoft.com/office/drawing/2014/main" id="{45AAA53E-CA51-D8CC-E857-29EE759070CF}"/>
              </a:ext>
            </a:extLst>
          </p:cNvPr>
          <p:cNvGrpSpPr/>
          <p:nvPr/>
        </p:nvGrpSpPr>
        <p:grpSpPr>
          <a:xfrm>
            <a:off x="842737" y="2060848"/>
            <a:ext cx="2268016" cy="2421074"/>
            <a:chOff x="551384" y="1051749"/>
            <a:chExt cx="2268016" cy="2421074"/>
          </a:xfrm>
        </p:grpSpPr>
        <p:sp>
          <p:nvSpPr>
            <p:cNvPr id="3" name="TextBox 2">
              <a:extLst>
                <a:ext uri="{FF2B5EF4-FFF2-40B4-BE49-F238E27FC236}">
                  <a16:creationId xmlns:a16="http://schemas.microsoft.com/office/drawing/2014/main" id="{3C71B33B-ED4D-9A90-AC15-E05F0AECE5CB}"/>
                </a:ext>
              </a:extLst>
            </p:cNvPr>
            <p:cNvSpPr txBox="1"/>
            <p:nvPr/>
          </p:nvSpPr>
          <p:spPr>
            <a:xfrm>
              <a:off x="733476" y="3072713"/>
              <a:ext cx="1903832" cy="400110"/>
            </a:xfrm>
            <a:prstGeom prst="rect">
              <a:avLst/>
            </a:prstGeom>
            <a:solidFill>
              <a:srgbClr val="F0D0D5"/>
            </a:solidFill>
          </p:spPr>
          <p:txBody>
            <a:bodyPr wrap="square" rtlCol="0">
              <a:spAutoFit/>
            </a:bodyPr>
            <a:lstStyle/>
            <a:p>
              <a:pPr algn="ctr"/>
              <a:r>
                <a:rPr lang="en-US" sz="2000" dirty="0"/>
                <a:t>a graph?</a:t>
              </a:r>
              <a:endParaRPr lang="en-CH" sz="2000" dirty="0"/>
            </a:p>
          </p:txBody>
        </p:sp>
        <p:pic>
          <p:nvPicPr>
            <p:cNvPr id="7" name="Picture 4" descr="Graphs and Trees">
              <a:extLst>
                <a:ext uri="{FF2B5EF4-FFF2-40B4-BE49-F238E27FC236}">
                  <a16:creationId xmlns:a16="http://schemas.microsoft.com/office/drawing/2014/main" id="{F50A6AB2-936C-8A19-346A-0DDD30825F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7117"/>
            <a:stretch/>
          </p:blipFill>
          <p:spPr bwMode="auto">
            <a:xfrm>
              <a:off x="551384" y="1051749"/>
              <a:ext cx="2268016" cy="205055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32D2DCB0-C36B-D16F-14EA-8D138189B990}"/>
              </a:ext>
            </a:extLst>
          </p:cNvPr>
          <p:cNvGrpSpPr/>
          <p:nvPr/>
        </p:nvGrpSpPr>
        <p:grpSpPr>
          <a:xfrm>
            <a:off x="7316662" y="2199148"/>
            <a:ext cx="4108870" cy="2137357"/>
            <a:chOff x="3719736" y="4315979"/>
            <a:chExt cx="4108870" cy="2137357"/>
          </a:xfrm>
        </p:grpSpPr>
        <p:grpSp>
          <p:nvGrpSpPr>
            <p:cNvPr id="10" name="Group 9">
              <a:extLst>
                <a:ext uri="{FF2B5EF4-FFF2-40B4-BE49-F238E27FC236}">
                  <a16:creationId xmlns:a16="http://schemas.microsoft.com/office/drawing/2014/main" id="{1A709E09-F4F0-1EA7-3D17-131521DB0BEC}"/>
                </a:ext>
              </a:extLst>
            </p:cNvPr>
            <p:cNvGrpSpPr/>
            <p:nvPr/>
          </p:nvGrpSpPr>
          <p:grpSpPr>
            <a:xfrm>
              <a:off x="3719736" y="4315979"/>
              <a:ext cx="2263552" cy="2137357"/>
              <a:chOff x="3125712" y="1331713"/>
              <a:chExt cx="2263552" cy="2137357"/>
            </a:xfrm>
          </p:grpSpPr>
          <p:pic>
            <p:nvPicPr>
              <p:cNvPr id="15" name="Picture 4" descr="Graphs and Trees">
                <a:extLst>
                  <a:ext uri="{FF2B5EF4-FFF2-40B4-BE49-F238E27FC236}">
                    <a16:creationId xmlns:a16="http://schemas.microsoft.com/office/drawing/2014/main" id="{21E050BE-4CE8-CBD1-A7DC-DB3C719D137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2883" t="13312" r="3650" b="9432"/>
              <a:stretch/>
            </p:blipFill>
            <p:spPr bwMode="auto">
              <a:xfrm>
                <a:off x="3213372" y="1331713"/>
                <a:ext cx="2088232" cy="1774546"/>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DD54E6D7-5DFE-FBC8-C286-DFB5BA358B0F}"/>
                  </a:ext>
                </a:extLst>
              </p:cNvPr>
              <p:cNvSpPr txBox="1"/>
              <p:nvPr/>
            </p:nvSpPr>
            <p:spPr>
              <a:xfrm>
                <a:off x="3125712" y="3068960"/>
                <a:ext cx="2263552" cy="400110"/>
              </a:xfrm>
              <a:prstGeom prst="rect">
                <a:avLst/>
              </a:prstGeom>
              <a:solidFill>
                <a:schemeClr val="accent4">
                  <a:lumMod val="40000"/>
                  <a:lumOff val="60000"/>
                </a:schemeClr>
              </a:solidFill>
            </p:spPr>
            <p:txBody>
              <a:bodyPr wrap="square">
                <a:spAutoFit/>
              </a:bodyPr>
              <a:lstStyle/>
              <a:p>
                <a:pPr algn="ctr"/>
                <a:r>
                  <a:rPr lang="en-US" sz="2000" dirty="0"/>
                  <a:t>adjacency matrix</a:t>
                </a:r>
                <a:endParaRPr lang="en-CH" sz="1400" dirty="0"/>
              </a:p>
            </p:txBody>
          </p:sp>
        </p:grpSp>
        <p:grpSp>
          <p:nvGrpSpPr>
            <p:cNvPr id="12" name="Group 11">
              <a:extLst>
                <a:ext uri="{FF2B5EF4-FFF2-40B4-BE49-F238E27FC236}">
                  <a16:creationId xmlns:a16="http://schemas.microsoft.com/office/drawing/2014/main" id="{F7955455-57C8-3DCF-C933-7C7E92D14EDB}"/>
                </a:ext>
              </a:extLst>
            </p:cNvPr>
            <p:cNvGrpSpPr/>
            <p:nvPr/>
          </p:nvGrpSpPr>
          <p:grpSpPr>
            <a:xfrm>
              <a:off x="5969475" y="4797152"/>
              <a:ext cx="1859131" cy="1650951"/>
              <a:chOff x="5689571" y="1345413"/>
              <a:chExt cx="1859131" cy="1650951"/>
            </a:xfrm>
          </p:grpSpPr>
          <p:pic>
            <p:nvPicPr>
              <p:cNvPr id="13" name="Picture 12">
                <a:extLst>
                  <a:ext uri="{FF2B5EF4-FFF2-40B4-BE49-F238E27FC236}">
                    <a16:creationId xmlns:a16="http://schemas.microsoft.com/office/drawing/2014/main" id="{8F7E2F3F-59EB-1F8A-9241-B447A4F1E9C3}"/>
                  </a:ext>
                </a:extLst>
              </p:cNvPr>
              <p:cNvPicPr>
                <a:picLocks noChangeAspect="1"/>
              </p:cNvPicPr>
              <p:nvPr/>
            </p:nvPicPr>
            <p:blipFill>
              <a:blip r:embed="rId5"/>
              <a:stretch>
                <a:fillRect/>
              </a:stretch>
            </p:blipFill>
            <p:spPr>
              <a:xfrm>
                <a:off x="5689571" y="1345413"/>
                <a:ext cx="1859131" cy="1174188"/>
              </a:xfrm>
              <a:prstGeom prst="rect">
                <a:avLst/>
              </a:prstGeom>
            </p:spPr>
          </p:pic>
          <p:sp>
            <p:nvSpPr>
              <p:cNvPr id="14" name="TextBox 13">
                <a:extLst>
                  <a:ext uri="{FF2B5EF4-FFF2-40B4-BE49-F238E27FC236}">
                    <a16:creationId xmlns:a16="http://schemas.microsoft.com/office/drawing/2014/main" id="{4EEA8A10-AD01-2165-F9D3-E75ADD59A09A}"/>
                  </a:ext>
                </a:extLst>
              </p:cNvPr>
              <p:cNvSpPr txBox="1"/>
              <p:nvPr/>
            </p:nvSpPr>
            <p:spPr>
              <a:xfrm>
                <a:off x="5696198" y="2596254"/>
                <a:ext cx="1852504"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grpSp>
      </p:grpSp>
      <p:grpSp>
        <p:nvGrpSpPr>
          <p:cNvPr id="18" name="Group 17">
            <a:extLst>
              <a:ext uri="{FF2B5EF4-FFF2-40B4-BE49-F238E27FC236}">
                <a16:creationId xmlns:a16="http://schemas.microsoft.com/office/drawing/2014/main" id="{282FCE45-920A-A901-73BA-AB588EDA95CF}"/>
              </a:ext>
            </a:extLst>
          </p:cNvPr>
          <p:cNvGrpSpPr/>
          <p:nvPr/>
        </p:nvGrpSpPr>
        <p:grpSpPr>
          <a:xfrm>
            <a:off x="3788270" y="2472411"/>
            <a:ext cx="1334346" cy="2009511"/>
            <a:chOff x="8153400" y="1322067"/>
            <a:chExt cx="1334346" cy="2009511"/>
          </a:xfrm>
        </p:grpSpPr>
        <p:pic>
          <p:nvPicPr>
            <p:cNvPr id="19" name="Picture 18">
              <a:extLst>
                <a:ext uri="{FF2B5EF4-FFF2-40B4-BE49-F238E27FC236}">
                  <a16:creationId xmlns:a16="http://schemas.microsoft.com/office/drawing/2014/main" id="{46004093-E567-5794-6169-B0A869476794}"/>
                </a:ext>
              </a:extLst>
            </p:cNvPr>
            <p:cNvPicPr>
              <a:picLocks noChangeAspect="1"/>
            </p:cNvPicPr>
            <p:nvPr/>
          </p:nvPicPr>
          <p:blipFill>
            <a:blip r:embed="rId6"/>
            <a:stretch>
              <a:fillRect/>
            </a:stretch>
          </p:blipFill>
          <p:spPr>
            <a:xfrm>
              <a:off x="8153400" y="1322067"/>
              <a:ext cx="1334346" cy="1509918"/>
            </a:xfrm>
            <a:prstGeom prst="rect">
              <a:avLst/>
            </a:prstGeom>
          </p:spPr>
        </p:pic>
        <p:sp>
          <p:nvSpPr>
            <p:cNvPr id="20" name="TextBox 19">
              <a:extLst>
                <a:ext uri="{FF2B5EF4-FFF2-40B4-BE49-F238E27FC236}">
                  <a16:creationId xmlns:a16="http://schemas.microsoft.com/office/drawing/2014/main" id="{9AA187DE-3E67-222A-5AE7-A9FCDBA1B7E8}"/>
                </a:ext>
              </a:extLst>
            </p:cNvPr>
            <p:cNvSpPr txBox="1"/>
            <p:nvPr/>
          </p:nvSpPr>
          <p:spPr>
            <a:xfrm>
              <a:off x="8153400" y="2931468"/>
              <a:ext cx="1334346" cy="400110"/>
            </a:xfrm>
            <a:prstGeom prst="rect">
              <a:avLst/>
            </a:prstGeom>
            <a:solidFill>
              <a:schemeClr val="accent6">
                <a:lumMod val="20000"/>
                <a:lumOff val="80000"/>
              </a:schemeClr>
            </a:solidFill>
          </p:spPr>
          <p:txBody>
            <a:bodyPr wrap="square">
              <a:spAutoFit/>
            </a:bodyPr>
            <a:lstStyle/>
            <a:p>
              <a:pPr algn="ctr"/>
              <a:r>
                <a:rPr lang="en-US" sz="2000" dirty="0"/>
                <a:t>dictionary</a:t>
              </a:r>
              <a:endParaRPr lang="en-CH" sz="1400" dirty="0"/>
            </a:p>
          </p:txBody>
        </p:sp>
      </p:grpSp>
      <p:sp>
        <p:nvSpPr>
          <p:cNvPr id="21" name="TextBox 20">
            <a:extLst>
              <a:ext uri="{FF2B5EF4-FFF2-40B4-BE49-F238E27FC236}">
                <a16:creationId xmlns:a16="http://schemas.microsoft.com/office/drawing/2014/main" id="{51F4795F-0E46-712F-0C93-84CFFAE65A2A}"/>
              </a:ext>
            </a:extLst>
          </p:cNvPr>
          <p:cNvSpPr txBox="1"/>
          <p:nvPr/>
        </p:nvSpPr>
        <p:spPr>
          <a:xfrm>
            <a:off x="6149565" y="3082967"/>
            <a:ext cx="461986" cy="369332"/>
          </a:xfrm>
          <a:prstGeom prst="rect">
            <a:avLst/>
          </a:prstGeom>
          <a:noFill/>
        </p:spPr>
        <p:txBody>
          <a:bodyPr wrap="none" rtlCol="0">
            <a:spAutoFit/>
          </a:bodyPr>
          <a:lstStyle/>
          <a:p>
            <a:r>
              <a:rPr lang="en-US" dirty="0"/>
              <a:t>OR</a:t>
            </a:r>
          </a:p>
        </p:txBody>
      </p:sp>
      <p:sp>
        <p:nvSpPr>
          <p:cNvPr id="28" name="TextBox 27">
            <a:extLst>
              <a:ext uri="{FF2B5EF4-FFF2-40B4-BE49-F238E27FC236}">
                <a16:creationId xmlns:a16="http://schemas.microsoft.com/office/drawing/2014/main" id="{030A09BC-4BF7-A4B1-BFB4-8FD5CD687B03}"/>
              </a:ext>
            </a:extLst>
          </p:cNvPr>
          <p:cNvSpPr txBox="1"/>
          <p:nvPr/>
        </p:nvSpPr>
        <p:spPr>
          <a:xfrm>
            <a:off x="4367808" y="4581405"/>
            <a:ext cx="3192016" cy="1338828"/>
          </a:xfrm>
          <a:prstGeom prst="rect">
            <a:avLst/>
          </a:prstGeom>
          <a:solidFill>
            <a:srgbClr val="FFFF00"/>
          </a:solidFill>
        </p:spPr>
        <p:txBody>
          <a:bodyPr wrap="square">
            <a:spAutoFit/>
          </a:bodyPr>
          <a:lstStyle/>
          <a:p>
            <a:pPr>
              <a:lnSpc>
                <a:spcPct val="90000"/>
              </a:lnSpc>
            </a:pPr>
            <a:r>
              <a:rPr lang="en-US" dirty="0"/>
              <a:t>obvious but: different data structures are for storing different things</a:t>
            </a:r>
          </a:p>
          <a:p>
            <a:pPr>
              <a:lnSpc>
                <a:spcPct val="90000"/>
              </a:lnSpc>
            </a:pPr>
            <a:r>
              <a:rPr lang="en-US" dirty="0"/>
              <a:t>What are the criteria for picking a data structure over another?</a:t>
            </a:r>
          </a:p>
        </p:txBody>
      </p:sp>
    </p:spTree>
    <p:extLst>
      <p:ext uri="{BB962C8B-B14F-4D97-AF65-F5344CB8AC3E}">
        <p14:creationId xmlns:p14="http://schemas.microsoft.com/office/powerpoint/2010/main" val="2888128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normAutofit fontScale="90000"/>
          </a:bodyPr>
          <a:lstStyle/>
          <a:p>
            <a:r>
              <a:rPr lang="en-CH" dirty="0"/>
              <a:t>Things to think about when choosing a data structure</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7</a:t>
            </a:fld>
            <a:endParaRPr lang="en-US" dirty="0"/>
          </a:p>
        </p:txBody>
      </p:sp>
      <p:grpSp>
        <p:nvGrpSpPr>
          <p:cNvPr id="3" name="Group 2">
            <a:extLst>
              <a:ext uri="{FF2B5EF4-FFF2-40B4-BE49-F238E27FC236}">
                <a16:creationId xmlns:a16="http://schemas.microsoft.com/office/drawing/2014/main" id="{88551AC0-E64B-10BA-4A93-8095149365AE}"/>
              </a:ext>
            </a:extLst>
          </p:cNvPr>
          <p:cNvGrpSpPr/>
          <p:nvPr/>
        </p:nvGrpSpPr>
        <p:grpSpPr>
          <a:xfrm>
            <a:off x="4676394" y="1440014"/>
            <a:ext cx="2839213" cy="4303548"/>
            <a:chOff x="1701801" y="2008201"/>
            <a:chExt cx="2362200" cy="2572266"/>
          </a:xfrm>
        </p:grpSpPr>
        <p:sp>
          <p:nvSpPr>
            <p:cNvPr id="7" name="Rectangle 6">
              <a:extLst>
                <a:ext uri="{FF2B5EF4-FFF2-40B4-BE49-F238E27FC236}">
                  <a16:creationId xmlns:a16="http://schemas.microsoft.com/office/drawing/2014/main" id="{0FF5F64F-15BA-05FB-1AAB-3FD93F5C034D}"/>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8" name="Rectangle 7">
              <a:extLst>
                <a:ext uri="{FF2B5EF4-FFF2-40B4-BE49-F238E27FC236}">
                  <a16:creationId xmlns:a16="http://schemas.microsoft.com/office/drawing/2014/main" id="{C9B7608A-6067-51DD-3F1D-8BE01A519010}"/>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8" name="Group 17">
            <a:extLst>
              <a:ext uri="{FF2B5EF4-FFF2-40B4-BE49-F238E27FC236}">
                <a16:creationId xmlns:a16="http://schemas.microsoft.com/office/drawing/2014/main" id="{B577FDDB-A9EF-6DDD-947A-D655777D4A54}"/>
              </a:ext>
            </a:extLst>
          </p:cNvPr>
          <p:cNvGrpSpPr/>
          <p:nvPr/>
        </p:nvGrpSpPr>
        <p:grpSpPr>
          <a:xfrm>
            <a:off x="1078230" y="1440014"/>
            <a:ext cx="2839213" cy="4303548"/>
            <a:chOff x="2370668" y="2025135"/>
            <a:chExt cx="2362200" cy="2572266"/>
          </a:xfrm>
        </p:grpSpPr>
        <p:sp>
          <p:nvSpPr>
            <p:cNvPr id="19" name="Rectangle 18">
              <a:extLst>
                <a:ext uri="{FF2B5EF4-FFF2-40B4-BE49-F238E27FC236}">
                  <a16:creationId xmlns:a16="http://schemas.microsoft.com/office/drawing/2014/main" id="{47D46AEB-0E34-4185-A14F-6B12DC1FC0D4}"/>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br>
                <a:rPr lang="en-US" sz="2400" dirty="0">
                  <a:solidFill>
                    <a:schemeClr val="tx1"/>
                  </a:solidFill>
                </a:rPr>
              </a:br>
              <a:endParaRPr lang="en-US" sz="2400" dirty="0">
                <a:solidFill>
                  <a:schemeClr val="tx1"/>
                </a:solidFill>
              </a:endParaRP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20" name="Rectangle 19">
              <a:extLst>
                <a:ext uri="{FF2B5EF4-FFF2-40B4-BE49-F238E27FC236}">
                  <a16:creationId xmlns:a16="http://schemas.microsoft.com/office/drawing/2014/main" id="{11835EFC-8F88-AF0B-16E7-A95ABDD6578B}"/>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21" name="Group 20">
            <a:extLst>
              <a:ext uri="{FF2B5EF4-FFF2-40B4-BE49-F238E27FC236}">
                <a16:creationId xmlns:a16="http://schemas.microsoft.com/office/drawing/2014/main" id="{3AAA0686-1522-D489-C48C-D96E450DA13A}"/>
              </a:ext>
            </a:extLst>
          </p:cNvPr>
          <p:cNvGrpSpPr/>
          <p:nvPr/>
        </p:nvGrpSpPr>
        <p:grpSpPr>
          <a:xfrm>
            <a:off x="8274558" y="1440014"/>
            <a:ext cx="2839213" cy="4303548"/>
            <a:chOff x="5283201" y="2074335"/>
            <a:chExt cx="2362200" cy="2523066"/>
          </a:xfrm>
        </p:grpSpPr>
        <p:sp>
          <p:nvSpPr>
            <p:cNvPr id="22" name="Rectangle 21">
              <a:extLst>
                <a:ext uri="{FF2B5EF4-FFF2-40B4-BE49-F238E27FC236}">
                  <a16:creationId xmlns:a16="http://schemas.microsoft.com/office/drawing/2014/main" id="{AFEF5E98-D15A-071E-6FCE-8FC062D2AAD5}"/>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23" name="Rectangle 22">
              <a:extLst>
                <a:ext uri="{FF2B5EF4-FFF2-40B4-BE49-F238E27FC236}">
                  <a16:creationId xmlns:a16="http://schemas.microsoft.com/office/drawing/2014/main" id="{417C9F24-16F9-BD1B-E285-142428502DD8}"/>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Tree>
    <p:extLst>
      <p:ext uri="{BB962C8B-B14F-4D97-AF65-F5344CB8AC3E}">
        <p14:creationId xmlns:p14="http://schemas.microsoft.com/office/powerpoint/2010/main" val="2953776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US" sz="3600" dirty="0"/>
              <a:t>You develop your code on a </a:t>
            </a:r>
            <a:r>
              <a:rPr lang="en-CH" sz="3600" dirty="0"/>
              <a:t>small data set, how is it going to scale to the complete data set?</a:t>
            </a:r>
            <a:r>
              <a:rPr lang="en-US" sz="3600" dirty="0"/>
              <a:t> </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8</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2666301468"/>
              </p:ext>
            </p:extLst>
          </p:nvPr>
        </p:nvGraphicFramePr>
        <p:xfrm>
          <a:off x="2622162" y="2340969"/>
          <a:ext cx="899004" cy="907644"/>
        </p:xfrm>
        <a:graphic>
          <a:graphicData uri="http://schemas.openxmlformats.org/drawingml/2006/table">
            <a:tbl>
              <a:tblPr firstRow="1" bandRow="1">
                <a:tableStyleId>{5C22544A-7EE6-4342-B048-85BDC9FD1C3A}</a:tableStyleId>
              </a:tblPr>
              <a:tblGrid>
                <a:gridCol w="299668">
                  <a:extLst>
                    <a:ext uri="{9D8B030D-6E8A-4147-A177-3AD203B41FA5}">
                      <a16:colId xmlns:a16="http://schemas.microsoft.com/office/drawing/2014/main" val="271409997"/>
                    </a:ext>
                  </a:extLst>
                </a:gridCol>
                <a:gridCol w="299668">
                  <a:extLst>
                    <a:ext uri="{9D8B030D-6E8A-4147-A177-3AD203B41FA5}">
                      <a16:colId xmlns:a16="http://schemas.microsoft.com/office/drawing/2014/main" val="3628711874"/>
                    </a:ext>
                  </a:extLst>
                </a:gridCol>
                <a:gridCol w="299668">
                  <a:extLst>
                    <a:ext uri="{9D8B030D-6E8A-4147-A177-3AD203B41FA5}">
                      <a16:colId xmlns:a16="http://schemas.microsoft.com/office/drawing/2014/main" val="418691767"/>
                    </a:ext>
                  </a:extLst>
                </a:gridCol>
              </a:tblGrid>
              <a:tr h="301781">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01781">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01781">
                <a:tc>
                  <a:txBody>
                    <a:bodyPr/>
                    <a:lstStyle/>
                    <a:p>
                      <a:endParaRPr lang="en-CH" sz="150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1367180532"/>
              </p:ext>
            </p:extLst>
          </p:nvPr>
        </p:nvGraphicFramePr>
        <p:xfrm>
          <a:off x="6157048" y="2340969"/>
          <a:ext cx="4486419" cy="1793616"/>
        </p:xfrm>
        <a:graphic>
          <a:graphicData uri="http://schemas.openxmlformats.org/drawingml/2006/table">
            <a:tbl>
              <a:tblPr firstRow="1" bandRow="1">
                <a:tableStyleId>{5C22544A-7EE6-4342-B048-85BDC9FD1C3A}</a:tableStyleId>
              </a:tblPr>
              <a:tblGrid>
                <a:gridCol w="311003">
                  <a:extLst>
                    <a:ext uri="{9D8B030D-6E8A-4147-A177-3AD203B41FA5}">
                      <a16:colId xmlns:a16="http://schemas.microsoft.com/office/drawing/2014/main" val="271409997"/>
                    </a:ext>
                  </a:extLst>
                </a:gridCol>
                <a:gridCol w="298244">
                  <a:extLst>
                    <a:ext uri="{9D8B030D-6E8A-4147-A177-3AD203B41FA5}">
                      <a16:colId xmlns:a16="http://schemas.microsoft.com/office/drawing/2014/main" val="3628711874"/>
                    </a:ext>
                  </a:extLst>
                </a:gridCol>
                <a:gridCol w="298244">
                  <a:extLst>
                    <a:ext uri="{9D8B030D-6E8A-4147-A177-3AD203B41FA5}">
                      <a16:colId xmlns:a16="http://schemas.microsoft.com/office/drawing/2014/main" val="418691767"/>
                    </a:ext>
                  </a:extLst>
                </a:gridCol>
                <a:gridCol w="298244">
                  <a:extLst>
                    <a:ext uri="{9D8B030D-6E8A-4147-A177-3AD203B41FA5}">
                      <a16:colId xmlns:a16="http://schemas.microsoft.com/office/drawing/2014/main" val="3545934758"/>
                    </a:ext>
                  </a:extLst>
                </a:gridCol>
                <a:gridCol w="298244">
                  <a:extLst>
                    <a:ext uri="{9D8B030D-6E8A-4147-A177-3AD203B41FA5}">
                      <a16:colId xmlns:a16="http://schemas.microsoft.com/office/drawing/2014/main" val="3047711499"/>
                    </a:ext>
                  </a:extLst>
                </a:gridCol>
                <a:gridCol w="298244">
                  <a:extLst>
                    <a:ext uri="{9D8B030D-6E8A-4147-A177-3AD203B41FA5}">
                      <a16:colId xmlns:a16="http://schemas.microsoft.com/office/drawing/2014/main" val="3472330921"/>
                    </a:ext>
                  </a:extLst>
                </a:gridCol>
                <a:gridCol w="298244">
                  <a:extLst>
                    <a:ext uri="{9D8B030D-6E8A-4147-A177-3AD203B41FA5}">
                      <a16:colId xmlns:a16="http://schemas.microsoft.com/office/drawing/2014/main" val="1921929230"/>
                    </a:ext>
                  </a:extLst>
                </a:gridCol>
                <a:gridCol w="298244">
                  <a:extLst>
                    <a:ext uri="{9D8B030D-6E8A-4147-A177-3AD203B41FA5}">
                      <a16:colId xmlns:a16="http://schemas.microsoft.com/office/drawing/2014/main" val="1391632754"/>
                    </a:ext>
                  </a:extLst>
                </a:gridCol>
                <a:gridCol w="298244">
                  <a:extLst>
                    <a:ext uri="{9D8B030D-6E8A-4147-A177-3AD203B41FA5}">
                      <a16:colId xmlns:a16="http://schemas.microsoft.com/office/drawing/2014/main" val="3428786151"/>
                    </a:ext>
                  </a:extLst>
                </a:gridCol>
                <a:gridCol w="298244">
                  <a:extLst>
                    <a:ext uri="{9D8B030D-6E8A-4147-A177-3AD203B41FA5}">
                      <a16:colId xmlns:a16="http://schemas.microsoft.com/office/drawing/2014/main" val="1694490787"/>
                    </a:ext>
                  </a:extLst>
                </a:gridCol>
                <a:gridCol w="298244">
                  <a:extLst>
                    <a:ext uri="{9D8B030D-6E8A-4147-A177-3AD203B41FA5}">
                      <a16:colId xmlns:a16="http://schemas.microsoft.com/office/drawing/2014/main" val="3706367088"/>
                    </a:ext>
                  </a:extLst>
                </a:gridCol>
                <a:gridCol w="298244">
                  <a:extLst>
                    <a:ext uri="{9D8B030D-6E8A-4147-A177-3AD203B41FA5}">
                      <a16:colId xmlns:a16="http://schemas.microsoft.com/office/drawing/2014/main" val="828271367"/>
                    </a:ext>
                  </a:extLst>
                </a:gridCol>
                <a:gridCol w="298244">
                  <a:extLst>
                    <a:ext uri="{9D8B030D-6E8A-4147-A177-3AD203B41FA5}">
                      <a16:colId xmlns:a16="http://schemas.microsoft.com/office/drawing/2014/main" val="434137152"/>
                    </a:ext>
                  </a:extLst>
                </a:gridCol>
                <a:gridCol w="298244">
                  <a:extLst>
                    <a:ext uri="{9D8B030D-6E8A-4147-A177-3AD203B41FA5}">
                      <a16:colId xmlns:a16="http://schemas.microsoft.com/office/drawing/2014/main" val="3268435576"/>
                    </a:ext>
                  </a:extLst>
                </a:gridCol>
                <a:gridCol w="298244">
                  <a:extLst>
                    <a:ext uri="{9D8B030D-6E8A-4147-A177-3AD203B41FA5}">
                      <a16:colId xmlns:a16="http://schemas.microsoft.com/office/drawing/2014/main" val="19851295"/>
                    </a:ext>
                  </a:extLst>
                </a:gridCol>
              </a:tblGrid>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1487488" y="4404638"/>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816080" y="4404638"/>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1216662" y="1730348"/>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7073990" y="1730348"/>
            <a:ext cx="2652533" cy="523220"/>
          </a:xfrm>
          <a:prstGeom prst="rect">
            <a:avLst/>
          </a:prstGeom>
          <a:noFill/>
        </p:spPr>
        <p:txBody>
          <a:bodyPr wrap="square">
            <a:spAutoFit/>
          </a:bodyPr>
          <a:lstStyle/>
          <a:p>
            <a:pPr algn="ctr"/>
            <a:r>
              <a:rPr lang="en-CH" sz="2800" b="1" dirty="0"/>
              <a:t>Real data</a:t>
            </a:r>
          </a:p>
        </p:txBody>
      </p:sp>
      <p:sp>
        <p:nvSpPr>
          <p:cNvPr id="14" name="TextBox 13">
            <a:extLst>
              <a:ext uri="{FF2B5EF4-FFF2-40B4-BE49-F238E27FC236}">
                <a16:creationId xmlns:a16="http://schemas.microsoft.com/office/drawing/2014/main" id="{FE4BE662-AB81-D24A-BC1E-6FF7C5E758B1}"/>
              </a:ext>
            </a:extLst>
          </p:cNvPr>
          <p:cNvSpPr txBox="1"/>
          <p:nvPr/>
        </p:nvSpPr>
        <p:spPr>
          <a:xfrm>
            <a:off x="3008750" y="5733256"/>
            <a:ext cx="6102492" cy="461665"/>
          </a:xfrm>
          <a:custGeom>
            <a:avLst/>
            <a:gdLst>
              <a:gd name="connsiteX0" fmla="*/ 0 w 6102492"/>
              <a:gd name="connsiteY0" fmla="*/ 0 h 461665"/>
              <a:gd name="connsiteX1" fmla="*/ 556005 w 6102492"/>
              <a:gd name="connsiteY1" fmla="*/ 0 h 461665"/>
              <a:gd name="connsiteX2" fmla="*/ 1173035 w 6102492"/>
              <a:gd name="connsiteY2" fmla="*/ 0 h 461665"/>
              <a:gd name="connsiteX3" fmla="*/ 1729039 w 6102492"/>
              <a:gd name="connsiteY3" fmla="*/ 0 h 461665"/>
              <a:gd name="connsiteX4" fmla="*/ 2468119 w 6102492"/>
              <a:gd name="connsiteY4" fmla="*/ 0 h 461665"/>
              <a:gd name="connsiteX5" fmla="*/ 3146174 w 6102492"/>
              <a:gd name="connsiteY5" fmla="*/ 0 h 461665"/>
              <a:gd name="connsiteX6" fmla="*/ 3824228 w 6102492"/>
              <a:gd name="connsiteY6" fmla="*/ 0 h 461665"/>
              <a:gd name="connsiteX7" fmla="*/ 4624333 w 6102492"/>
              <a:gd name="connsiteY7" fmla="*/ 0 h 461665"/>
              <a:gd name="connsiteX8" fmla="*/ 5363412 w 6102492"/>
              <a:gd name="connsiteY8" fmla="*/ 0 h 461665"/>
              <a:gd name="connsiteX9" fmla="*/ 6102492 w 6102492"/>
              <a:gd name="connsiteY9" fmla="*/ 0 h 461665"/>
              <a:gd name="connsiteX10" fmla="*/ 6102492 w 6102492"/>
              <a:gd name="connsiteY10" fmla="*/ 461665 h 461665"/>
              <a:gd name="connsiteX11" fmla="*/ 5607512 w 6102492"/>
              <a:gd name="connsiteY11" fmla="*/ 461665 h 461665"/>
              <a:gd name="connsiteX12" fmla="*/ 5051507 w 6102492"/>
              <a:gd name="connsiteY12" fmla="*/ 461665 h 461665"/>
              <a:gd name="connsiteX13" fmla="*/ 4312428 w 6102492"/>
              <a:gd name="connsiteY13" fmla="*/ 461665 h 461665"/>
              <a:gd name="connsiteX14" fmla="*/ 3512323 w 6102492"/>
              <a:gd name="connsiteY14" fmla="*/ 461665 h 461665"/>
              <a:gd name="connsiteX15" fmla="*/ 2895293 w 6102492"/>
              <a:gd name="connsiteY15" fmla="*/ 461665 h 461665"/>
              <a:gd name="connsiteX16" fmla="*/ 2095189 w 6102492"/>
              <a:gd name="connsiteY16" fmla="*/ 461665 h 461665"/>
              <a:gd name="connsiteX17" fmla="*/ 1539184 w 6102492"/>
              <a:gd name="connsiteY17" fmla="*/ 461665 h 461665"/>
              <a:gd name="connsiteX18" fmla="*/ 1044204 w 6102492"/>
              <a:gd name="connsiteY18" fmla="*/ 461665 h 461665"/>
              <a:gd name="connsiteX19" fmla="*/ 0 w 6102492"/>
              <a:gd name="connsiteY19" fmla="*/ 461665 h 461665"/>
              <a:gd name="connsiteX20" fmla="*/ 0 w 6102492"/>
              <a:gd name="connsiteY20"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102492" h="461665" fill="none" extrusionOk="0">
                <a:moveTo>
                  <a:pt x="0" y="0"/>
                </a:moveTo>
                <a:cubicBezTo>
                  <a:pt x="243709" y="22296"/>
                  <a:pt x="300093" y="-1042"/>
                  <a:pt x="556005" y="0"/>
                </a:cubicBezTo>
                <a:cubicBezTo>
                  <a:pt x="811917" y="1042"/>
                  <a:pt x="981497" y="-12440"/>
                  <a:pt x="1173035" y="0"/>
                </a:cubicBezTo>
                <a:cubicBezTo>
                  <a:pt x="1364573" y="12440"/>
                  <a:pt x="1593685" y="6200"/>
                  <a:pt x="1729039" y="0"/>
                </a:cubicBezTo>
                <a:cubicBezTo>
                  <a:pt x="1864393" y="-6200"/>
                  <a:pt x="2204293" y="29298"/>
                  <a:pt x="2468119" y="0"/>
                </a:cubicBezTo>
                <a:cubicBezTo>
                  <a:pt x="2731945" y="-29298"/>
                  <a:pt x="2829813" y="107"/>
                  <a:pt x="3146174" y="0"/>
                </a:cubicBezTo>
                <a:cubicBezTo>
                  <a:pt x="3462535" y="-107"/>
                  <a:pt x="3568265" y="9801"/>
                  <a:pt x="3824228" y="0"/>
                </a:cubicBezTo>
                <a:cubicBezTo>
                  <a:pt x="4080191" y="-9801"/>
                  <a:pt x="4242359" y="-23072"/>
                  <a:pt x="4624333" y="0"/>
                </a:cubicBezTo>
                <a:cubicBezTo>
                  <a:pt x="5006308" y="23072"/>
                  <a:pt x="5033932" y="-23009"/>
                  <a:pt x="5363412" y="0"/>
                </a:cubicBezTo>
                <a:cubicBezTo>
                  <a:pt x="5692892" y="23009"/>
                  <a:pt x="5842200" y="-32297"/>
                  <a:pt x="6102492" y="0"/>
                </a:cubicBezTo>
                <a:cubicBezTo>
                  <a:pt x="6122671" y="157204"/>
                  <a:pt x="6091518" y="315611"/>
                  <a:pt x="6102492" y="461665"/>
                </a:cubicBezTo>
                <a:cubicBezTo>
                  <a:pt x="5958930" y="482370"/>
                  <a:pt x="5776034" y="485946"/>
                  <a:pt x="5607512" y="461665"/>
                </a:cubicBezTo>
                <a:cubicBezTo>
                  <a:pt x="5438990" y="437384"/>
                  <a:pt x="5165024" y="456927"/>
                  <a:pt x="5051507" y="461665"/>
                </a:cubicBezTo>
                <a:cubicBezTo>
                  <a:pt x="4937991" y="466403"/>
                  <a:pt x="4572247" y="491013"/>
                  <a:pt x="4312428" y="461665"/>
                </a:cubicBezTo>
                <a:cubicBezTo>
                  <a:pt x="4052609" y="432317"/>
                  <a:pt x="3739662" y="490303"/>
                  <a:pt x="3512323" y="461665"/>
                </a:cubicBezTo>
                <a:cubicBezTo>
                  <a:pt x="3284985" y="433027"/>
                  <a:pt x="3124496" y="465146"/>
                  <a:pt x="2895293" y="461665"/>
                </a:cubicBezTo>
                <a:cubicBezTo>
                  <a:pt x="2666090" y="458185"/>
                  <a:pt x="2451658" y="451648"/>
                  <a:pt x="2095189" y="461665"/>
                </a:cubicBezTo>
                <a:cubicBezTo>
                  <a:pt x="1738720" y="471682"/>
                  <a:pt x="1713597" y="439450"/>
                  <a:pt x="1539184" y="461665"/>
                </a:cubicBezTo>
                <a:cubicBezTo>
                  <a:pt x="1364772" y="483880"/>
                  <a:pt x="1161495" y="485897"/>
                  <a:pt x="1044204" y="461665"/>
                </a:cubicBezTo>
                <a:cubicBezTo>
                  <a:pt x="926913" y="437433"/>
                  <a:pt x="302746" y="419328"/>
                  <a:pt x="0" y="461665"/>
                </a:cubicBezTo>
                <a:cubicBezTo>
                  <a:pt x="4108" y="252334"/>
                  <a:pt x="-5091" y="225359"/>
                  <a:pt x="0" y="0"/>
                </a:cubicBezTo>
                <a:close/>
              </a:path>
              <a:path w="6102492" h="461665" stroke="0" extrusionOk="0">
                <a:moveTo>
                  <a:pt x="0" y="0"/>
                </a:moveTo>
                <a:cubicBezTo>
                  <a:pt x="230651" y="2535"/>
                  <a:pt x="422907" y="-22708"/>
                  <a:pt x="617030" y="0"/>
                </a:cubicBezTo>
                <a:cubicBezTo>
                  <a:pt x="811153" y="22708"/>
                  <a:pt x="918338" y="12720"/>
                  <a:pt x="1112010" y="0"/>
                </a:cubicBezTo>
                <a:cubicBezTo>
                  <a:pt x="1305682" y="-12720"/>
                  <a:pt x="1542123" y="-867"/>
                  <a:pt x="1912114" y="0"/>
                </a:cubicBezTo>
                <a:cubicBezTo>
                  <a:pt x="2282105" y="867"/>
                  <a:pt x="2375580" y="-15658"/>
                  <a:pt x="2529144" y="0"/>
                </a:cubicBezTo>
                <a:cubicBezTo>
                  <a:pt x="2682708" y="15658"/>
                  <a:pt x="2963309" y="-19412"/>
                  <a:pt x="3146174" y="0"/>
                </a:cubicBezTo>
                <a:cubicBezTo>
                  <a:pt x="3329039" y="19412"/>
                  <a:pt x="3622179" y="14660"/>
                  <a:pt x="3946278" y="0"/>
                </a:cubicBezTo>
                <a:cubicBezTo>
                  <a:pt x="4270377" y="-14660"/>
                  <a:pt x="4339224" y="-22070"/>
                  <a:pt x="4502283" y="0"/>
                </a:cubicBezTo>
                <a:cubicBezTo>
                  <a:pt x="4665342" y="22070"/>
                  <a:pt x="4977686" y="33390"/>
                  <a:pt x="5302387" y="0"/>
                </a:cubicBezTo>
                <a:cubicBezTo>
                  <a:pt x="5627088" y="-33390"/>
                  <a:pt x="5869885" y="-29837"/>
                  <a:pt x="6102492" y="0"/>
                </a:cubicBezTo>
                <a:cubicBezTo>
                  <a:pt x="6089142" y="178584"/>
                  <a:pt x="6092500" y="304996"/>
                  <a:pt x="6102492" y="461665"/>
                </a:cubicBezTo>
                <a:cubicBezTo>
                  <a:pt x="5963416" y="438609"/>
                  <a:pt x="5752403" y="428331"/>
                  <a:pt x="5424437" y="461665"/>
                </a:cubicBezTo>
                <a:cubicBezTo>
                  <a:pt x="5096471" y="494999"/>
                  <a:pt x="4958208" y="469976"/>
                  <a:pt x="4807408" y="461665"/>
                </a:cubicBezTo>
                <a:cubicBezTo>
                  <a:pt x="4656608" y="453354"/>
                  <a:pt x="4303168" y="453800"/>
                  <a:pt x="4007303" y="461665"/>
                </a:cubicBezTo>
                <a:cubicBezTo>
                  <a:pt x="3711438" y="469530"/>
                  <a:pt x="3477611" y="472908"/>
                  <a:pt x="3207199" y="461665"/>
                </a:cubicBezTo>
                <a:cubicBezTo>
                  <a:pt x="2936787" y="450422"/>
                  <a:pt x="2768222" y="489090"/>
                  <a:pt x="2651194" y="461665"/>
                </a:cubicBezTo>
                <a:cubicBezTo>
                  <a:pt x="2534167" y="434240"/>
                  <a:pt x="2154934" y="459907"/>
                  <a:pt x="1973139" y="461665"/>
                </a:cubicBezTo>
                <a:cubicBezTo>
                  <a:pt x="1791344" y="463423"/>
                  <a:pt x="1404080" y="471029"/>
                  <a:pt x="1173035" y="461665"/>
                </a:cubicBezTo>
                <a:cubicBezTo>
                  <a:pt x="941990" y="452301"/>
                  <a:pt x="306306" y="431118"/>
                  <a:pt x="0" y="461665"/>
                </a:cubicBezTo>
                <a:cubicBezTo>
                  <a:pt x="-2462" y="300802"/>
                  <a:pt x="-2149" y="122032"/>
                  <a:pt x="0" y="0"/>
                </a:cubicBezTo>
                <a:close/>
              </a:path>
            </a:pathLst>
          </a:custGeom>
          <a:solidFill>
            <a:schemeClr val="bg2"/>
          </a:solidFill>
          <a:ln w="38100">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H" sz="2400" dirty="0"/>
              <a:t>We’re interested in orders of magnitude</a:t>
            </a:r>
          </a:p>
        </p:txBody>
      </p:sp>
    </p:spTree>
    <p:extLst>
      <p:ext uri="{BB962C8B-B14F-4D97-AF65-F5344CB8AC3E}">
        <p14:creationId xmlns:p14="http://schemas.microsoft.com/office/powerpoint/2010/main" val="1621340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9</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1191527091"/>
              </p:ext>
            </p:extLst>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spTree>
    <p:extLst>
      <p:ext uri="{BB962C8B-B14F-4D97-AF65-F5344CB8AC3E}">
        <p14:creationId xmlns:p14="http://schemas.microsoft.com/office/powerpoint/2010/main" val="42125338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101665</TotalTime>
  <Words>2011</Words>
  <Application>Microsoft Macintosh PowerPoint</Application>
  <PresentationFormat>Widescreen</PresentationFormat>
  <Paragraphs>367</Paragraphs>
  <Slides>28</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Calibri Light</vt:lpstr>
      <vt:lpstr>Consolas</vt:lpstr>
      <vt:lpstr>Courier New</vt:lpstr>
      <vt:lpstr>Wingdings</vt:lpstr>
      <vt:lpstr>Office Theme</vt:lpstr>
      <vt:lpstr>PowerPoint Presentation</vt:lpstr>
      <vt:lpstr>Data structures</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Things to think about when choosing a data structure</vt:lpstr>
      <vt:lpstr>You develop your code on a small data set, how is it going to scale to the complete data set? </vt:lpstr>
      <vt:lpstr>How performance scales: big-O</vt:lpstr>
      <vt:lpstr>Hands-on: Complexity of operations on lists</vt:lpstr>
      <vt:lpstr>Hands-on: Complexity of operations on lists</vt:lpstr>
      <vt:lpstr>Example: Find common words</vt:lpstr>
      <vt:lpstr>Implementation with two for-loops</vt:lpstr>
      <vt:lpstr>Implementation with two for-loops</vt:lpstr>
      <vt:lpstr>Implementation with sorted lists</vt:lpstr>
      <vt:lpstr>Implementation with sorted lists</vt:lpstr>
      <vt:lpstr>Implementation with sets</vt:lpstr>
      <vt:lpstr>Implementation with sets</vt:lpstr>
      <vt:lpstr>Basic reference sheet about Python data structures </vt:lpstr>
      <vt:lpstr>Hands-on </vt:lpstr>
      <vt:lpstr>How does parallelization influence the performance?</vt:lpstr>
      <vt:lpstr>How does parallelization influence the performance?</vt:lpstr>
      <vt:lpstr>How does parallelization influence the performance?</vt:lpstr>
      <vt:lpstr>How does parallelization influence the performance?</vt:lpstr>
      <vt:lpstr>COMING UP NEXT:  NumPy and the array data structure</vt:lpstr>
      <vt:lpstr>PowerPoint Presentation</vt:lpstr>
      <vt:lpstr>All the data structures</vt:lpstr>
      <vt:lpstr>PowerPoint Presentation</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1553</cp:revision>
  <cp:lastPrinted>2017-08-28T05:46:03Z</cp:lastPrinted>
  <dcterms:created xsi:type="dcterms:W3CDTF">2010-10-01T16:09:12Z</dcterms:created>
  <dcterms:modified xsi:type="dcterms:W3CDTF">2024-08-21T10:24:32Z</dcterms:modified>
</cp:coreProperties>
</file>

<file path=docProps/thumbnail.jpeg>
</file>